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sldIdLst>
    <p:sldId id="256" r:id="rId2"/>
    <p:sldId id="257" r:id="rId3"/>
    <p:sldId id="258" r:id="rId4"/>
    <p:sldId id="259" r:id="rId5"/>
    <p:sldId id="260" r:id="rId6"/>
    <p:sldId id="261" r:id="rId7"/>
    <p:sldId id="262" r:id="rId8"/>
    <p:sldId id="263" r:id="rId9"/>
    <p:sldId id="264" r:id="rId10"/>
    <p:sldId id="271" r:id="rId11"/>
    <p:sldId id="265" r:id="rId12"/>
    <p:sldId id="270" r:id="rId13"/>
    <p:sldId id="266" r:id="rId14"/>
    <p:sldId id="272" r:id="rId15"/>
    <p:sldId id="273" r:id="rId16"/>
    <p:sldId id="268" r:id="rId17"/>
    <p:sldId id="275" r:id="rId18"/>
    <p:sldId id="267" r:id="rId19"/>
    <p:sldId id="269"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jpeg>
</file>

<file path=ppt/media/image12.jpeg>
</file>

<file path=ppt/media/image13.png>
</file>

<file path=ppt/media/image14.jpeg>
</file>

<file path=ppt/media/image15.png>
</file>

<file path=ppt/media/image2.png>
</file>

<file path=ppt/media/image3.jpeg>
</file>

<file path=ppt/media/image4.jpeg>
</file>

<file path=ppt/media/image5.pn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2BE7237-4FAF-435F-9BCC-CC31B4C37602}" type="datetimeFigureOut">
              <a:rPr lang="es-ES" smtClean="0"/>
              <a:t>17/05/2019</a:t>
            </a:fld>
            <a:endParaRPr lang="es-ES"/>
          </a:p>
        </p:txBody>
      </p:sp>
      <p:sp>
        <p:nvSpPr>
          <p:cNvPr id="5" name="Footer Placeholder 4"/>
          <p:cNvSpPr>
            <a:spLocks noGrp="1"/>
          </p:cNvSpPr>
          <p:nvPr>
            <p:ph type="ftr" sz="quarter" idx="11"/>
          </p:nvPr>
        </p:nvSpPr>
        <p:spPr>
          <a:xfrm>
            <a:off x="1876424" y="5410201"/>
            <a:ext cx="5124886" cy="365125"/>
          </a:xfrm>
        </p:spPr>
        <p:txBody>
          <a:bodyPr/>
          <a:lstStyle/>
          <a:p>
            <a:endParaRPr lang="es-ES"/>
          </a:p>
        </p:txBody>
      </p:sp>
      <p:sp>
        <p:nvSpPr>
          <p:cNvPr id="6" name="Slide Number Placeholder 5"/>
          <p:cNvSpPr>
            <a:spLocks noGrp="1"/>
          </p:cNvSpPr>
          <p:nvPr>
            <p:ph type="sldNum" sz="quarter" idx="12"/>
          </p:nvPr>
        </p:nvSpPr>
        <p:spPr>
          <a:xfrm>
            <a:off x="9896911" y="5410199"/>
            <a:ext cx="771089" cy="365125"/>
          </a:xfrm>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2802747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2BE7237-4FAF-435F-9BCC-CC31B4C37602}" type="datetimeFigureOut">
              <a:rPr lang="es-ES" smtClean="0"/>
              <a:t>17/05/2019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658720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2BE7237-4FAF-435F-9BCC-CC31B4C37602}" type="datetimeFigureOut">
              <a:rPr lang="es-ES" smtClean="0"/>
              <a:t>17/05/2019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1550770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2BE7237-4FAF-435F-9BCC-CC31B4C37602}" type="datetimeFigureOut">
              <a:rPr lang="es-ES" smtClean="0"/>
              <a:t>17/05/2019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68AA410-E19B-48F8-BC9C-7DE16607B611}" type="slidenum">
              <a:rPr lang="es-ES" smtClean="0"/>
              <a:t>‹Nº›</a:t>
            </a:fld>
            <a:endParaRPr lang="es-E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29570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2BE7237-4FAF-435F-9BCC-CC31B4C37602}" type="datetimeFigureOut">
              <a:rPr lang="es-ES" smtClean="0"/>
              <a:t>17/05/2019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26364030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22BE7237-4FAF-435F-9BCC-CC31B4C37602}" type="datetimeFigureOut">
              <a:rPr lang="es-ES" smtClean="0"/>
              <a:t>17/05/2019</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10217172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22BE7237-4FAF-435F-9BCC-CC31B4C37602}" type="datetimeFigureOut">
              <a:rPr lang="es-ES" smtClean="0"/>
              <a:t>17/05/2019</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23106461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2BE7237-4FAF-435F-9BCC-CC31B4C37602}" type="datetimeFigureOut">
              <a:rPr lang="es-ES" smtClean="0"/>
              <a:t>17/05/2019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4026754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2BE7237-4FAF-435F-9BCC-CC31B4C37602}" type="datetimeFigureOut">
              <a:rPr lang="es-ES" smtClean="0"/>
              <a:t>17/05/2019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3453978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2BE7237-4FAF-435F-9BCC-CC31B4C37602}" type="datetimeFigureOut">
              <a:rPr lang="es-ES" smtClean="0"/>
              <a:t>17/05/2019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10178448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2BE7237-4FAF-435F-9BCC-CC31B4C37602}" type="datetimeFigureOut">
              <a:rPr lang="es-ES" smtClean="0"/>
              <a:t>17/05/2019</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2531366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22BE7237-4FAF-435F-9BCC-CC31B4C37602}" type="datetimeFigureOut">
              <a:rPr lang="es-ES" smtClean="0"/>
              <a:t>17/05/2019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2269272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22BE7237-4FAF-435F-9BCC-CC31B4C37602}" type="datetimeFigureOut">
              <a:rPr lang="es-ES" smtClean="0"/>
              <a:t>17/05/2019</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2261456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22BE7237-4FAF-435F-9BCC-CC31B4C37602}" type="datetimeFigureOut">
              <a:rPr lang="es-ES" smtClean="0"/>
              <a:t>17/05/2019</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1353296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BE7237-4FAF-435F-9BCC-CC31B4C37602}" type="datetimeFigureOut">
              <a:rPr lang="es-ES" smtClean="0"/>
              <a:t>17/05/2019</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65361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2BE7237-4FAF-435F-9BCC-CC31B4C37602}" type="datetimeFigureOut">
              <a:rPr lang="es-ES" smtClean="0"/>
              <a:t>17/05/2019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1188593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2BE7237-4FAF-435F-9BCC-CC31B4C37602}" type="datetimeFigureOut">
              <a:rPr lang="es-ES" smtClean="0"/>
              <a:t>17/05/2019</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E68AA410-E19B-48F8-BC9C-7DE16607B611}" type="slidenum">
              <a:rPr lang="es-ES" smtClean="0"/>
              <a:t>‹Nº›</a:t>
            </a:fld>
            <a:endParaRPr lang="es-ES"/>
          </a:p>
        </p:txBody>
      </p:sp>
    </p:spTree>
    <p:extLst>
      <p:ext uri="{BB962C8B-B14F-4D97-AF65-F5344CB8AC3E}">
        <p14:creationId xmlns:p14="http://schemas.microsoft.com/office/powerpoint/2010/main" val="4087087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2BE7237-4FAF-435F-9BCC-CC31B4C37602}" type="datetimeFigureOut">
              <a:rPr lang="es-ES" smtClean="0"/>
              <a:t>17/05/2019</a:t>
            </a:fld>
            <a:endParaRPr lang="es-E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68AA410-E19B-48F8-BC9C-7DE16607B611}" type="slidenum">
              <a:rPr lang="es-ES" smtClean="0"/>
              <a:t>‹Nº›</a:t>
            </a:fld>
            <a:endParaRPr lang="es-ES"/>
          </a:p>
        </p:txBody>
      </p:sp>
    </p:spTree>
    <p:extLst>
      <p:ext uri="{BB962C8B-B14F-4D97-AF65-F5344CB8AC3E}">
        <p14:creationId xmlns:p14="http://schemas.microsoft.com/office/powerpoint/2010/main" val="721756634"/>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arduino.cc/" TargetMode="External"/><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www.luisllamas.es/controlar-un-servo-con-arduino/" TargetMode="External"/><Relationship Id="rId4" Type="http://schemas.openxmlformats.org/officeDocument/2006/relationships/hyperlink" Target="https://www.luisllamas.es/arduino-y-el-termometro-infrarrojo-a-distancia-mlx9061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A1109E-56BC-4143-A6F7-35DFC4E7D7F7}"/>
              </a:ext>
            </a:extLst>
          </p:cNvPr>
          <p:cNvSpPr>
            <a:spLocks noGrp="1"/>
          </p:cNvSpPr>
          <p:nvPr>
            <p:ph type="ctrTitle"/>
          </p:nvPr>
        </p:nvSpPr>
        <p:spPr>
          <a:xfrm>
            <a:off x="2462578" y="1183638"/>
            <a:ext cx="8791575" cy="1859989"/>
          </a:xfrm>
        </p:spPr>
        <p:txBody>
          <a:bodyPr>
            <a:normAutofit fontScale="90000"/>
          </a:bodyPr>
          <a:lstStyle/>
          <a:p>
            <a:r>
              <a:rPr lang="es-ES" sz="8000" dirty="0" err="1"/>
              <a:t>Camara</a:t>
            </a:r>
            <a:r>
              <a:rPr lang="es-ES" sz="8000" dirty="0"/>
              <a:t> térmica </a:t>
            </a:r>
            <a:r>
              <a:rPr lang="es-ES" sz="6000" dirty="0" err="1"/>
              <a:t>Arduino+processing</a:t>
            </a:r>
            <a:endParaRPr lang="es-ES" sz="6000" dirty="0"/>
          </a:p>
        </p:txBody>
      </p:sp>
      <p:sp>
        <p:nvSpPr>
          <p:cNvPr id="3" name="Subtítulo 2">
            <a:extLst>
              <a:ext uri="{FF2B5EF4-FFF2-40B4-BE49-F238E27FC236}">
                <a16:creationId xmlns:a16="http://schemas.microsoft.com/office/drawing/2014/main" id="{9DA9AEAA-8738-45B5-823D-99C248C9C665}"/>
              </a:ext>
            </a:extLst>
          </p:cNvPr>
          <p:cNvSpPr>
            <a:spLocks noGrp="1"/>
          </p:cNvSpPr>
          <p:nvPr>
            <p:ph type="subTitle" idx="1"/>
          </p:nvPr>
        </p:nvSpPr>
        <p:spPr>
          <a:xfrm>
            <a:off x="6973617" y="4868130"/>
            <a:ext cx="3849127" cy="1655762"/>
          </a:xfrm>
        </p:spPr>
        <p:txBody>
          <a:bodyPr/>
          <a:lstStyle/>
          <a:p>
            <a:r>
              <a:rPr lang="es-ES" dirty="0">
                <a:solidFill>
                  <a:schemeClr val="tx1"/>
                </a:solidFill>
              </a:rPr>
              <a:t>Autor Jaime lopez arjonilla     </a:t>
            </a:r>
          </a:p>
          <a:p>
            <a:r>
              <a:rPr lang="es-ES" dirty="0">
                <a:solidFill>
                  <a:schemeClr val="tx1"/>
                </a:solidFill>
              </a:rPr>
              <a:t>j.larjonilla@alumnos.upm.es</a:t>
            </a:r>
          </a:p>
          <a:p>
            <a:r>
              <a:rPr lang="es-ES" dirty="0">
                <a:solidFill>
                  <a:schemeClr val="tx1"/>
                </a:solidFill>
              </a:rPr>
              <a:t>Matricula 54701</a:t>
            </a:r>
          </a:p>
        </p:txBody>
      </p:sp>
      <p:sp>
        <p:nvSpPr>
          <p:cNvPr id="4" name="CuadroTexto 3">
            <a:extLst>
              <a:ext uri="{FF2B5EF4-FFF2-40B4-BE49-F238E27FC236}">
                <a16:creationId xmlns:a16="http://schemas.microsoft.com/office/drawing/2014/main" id="{1D528B4A-BCEE-4015-AF22-55639CE85264}"/>
              </a:ext>
            </a:extLst>
          </p:cNvPr>
          <p:cNvSpPr txBox="1"/>
          <p:nvPr/>
        </p:nvSpPr>
        <p:spPr>
          <a:xfrm>
            <a:off x="2654836" y="3552764"/>
            <a:ext cx="8407058" cy="523220"/>
          </a:xfrm>
          <a:prstGeom prst="rect">
            <a:avLst/>
          </a:prstGeom>
          <a:noFill/>
        </p:spPr>
        <p:txBody>
          <a:bodyPr wrap="square" rtlCol="0">
            <a:spAutoFit/>
          </a:bodyPr>
          <a:lstStyle/>
          <a:p>
            <a:r>
              <a:rPr lang="es-ES" sz="2800" dirty="0"/>
              <a:t>TRABAJO DE INFORMATICA 18/19  GRUPO A-109</a:t>
            </a:r>
          </a:p>
        </p:txBody>
      </p:sp>
    </p:spTree>
    <p:extLst>
      <p:ext uri="{BB962C8B-B14F-4D97-AF65-F5344CB8AC3E}">
        <p14:creationId xmlns:p14="http://schemas.microsoft.com/office/powerpoint/2010/main" val="671012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510286" y="76890"/>
            <a:ext cx="4556917" cy="1117073"/>
          </a:xfrm>
        </p:spPr>
        <p:txBody>
          <a:bodyPr>
            <a:normAutofit fontScale="90000"/>
          </a:bodyPr>
          <a:lstStyle/>
          <a:p>
            <a:pPr algn="ctr"/>
            <a:r>
              <a:rPr lang="es-ES" sz="4000" dirty="0"/>
              <a:t>3.- </a:t>
            </a:r>
            <a:r>
              <a:rPr lang="es-ES" sz="4000" u="sng" dirty="0"/>
              <a:t>Esquema de montaje</a:t>
            </a:r>
          </a:p>
        </p:txBody>
      </p:sp>
      <p:pic>
        <p:nvPicPr>
          <p:cNvPr id="7" name="Marcador de contenido 6" descr="Imagen que contiene interior, mesa, suelo, pared&#10;&#10;Descripción generada automáticamente">
            <a:extLst>
              <a:ext uri="{FF2B5EF4-FFF2-40B4-BE49-F238E27FC236}">
                <a16:creationId xmlns:a16="http://schemas.microsoft.com/office/drawing/2014/main" id="{4A2A71C2-81DE-44C6-97B1-D36BCF8B22BE}"/>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5296" r="30134"/>
          <a:stretch/>
        </p:blipFill>
        <p:spPr>
          <a:xfrm>
            <a:off x="3928666" y="163736"/>
            <a:ext cx="4809331" cy="6616964"/>
          </a:xfrm>
        </p:spPr>
      </p:pic>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
        <p:nvSpPr>
          <p:cNvPr id="11" name="Rectángulo: esquinas redondeadas 10">
            <a:extLst>
              <a:ext uri="{FF2B5EF4-FFF2-40B4-BE49-F238E27FC236}">
                <a16:creationId xmlns:a16="http://schemas.microsoft.com/office/drawing/2014/main" id="{F04B2FD5-C492-4781-B7D8-F8BEE2B44B94}"/>
              </a:ext>
            </a:extLst>
          </p:cNvPr>
          <p:cNvSpPr/>
          <p:nvPr/>
        </p:nvSpPr>
        <p:spPr>
          <a:xfrm>
            <a:off x="9424343" y="369094"/>
            <a:ext cx="2140593" cy="541338"/>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ES" dirty="0"/>
              <a:t>PUNTERO LASER</a:t>
            </a:r>
          </a:p>
        </p:txBody>
      </p:sp>
      <p:sp>
        <p:nvSpPr>
          <p:cNvPr id="119" name="Rectángulo: esquinas redondeadas 118">
            <a:extLst>
              <a:ext uri="{FF2B5EF4-FFF2-40B4-BE49-F238E27FC236}">
                <a16:creationId xmlns:a16="http://schemas.microsoft.com/office/drawing/2014/main" id="{567AD935-5E6F-4FC3-8764-0AE2C23620C5}"/>
              </a:ext>
            </a:extLst>
          </p:cNvPr>
          <p:cNvSpPr/>
          <p:nvPr/>
        </p:nvSpPr>
        <p:spPr>
          <a:xfrm>
            <a:off x="1238724" y="1564518"/>
            <a:ext cx="1409870" cy="541338"/>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ES" dirty="0"/>
              <a:t>SENSOR</a:t>
            </a:r>
          </a:p>
        </p:txBody>
      </p:sp>
      <p:sp>
        <p:nvSpPr>
          <p:cNvPr id="120" name="Rectángulo: esquinas redondeadas 119">
            <a:extLst>
              <a:ext uri="{FF2B5EF4-FFF2-40B4-BE49-F238E27FC236}">
                <a16:creationId xmlns:a16="http://schemas.microsoft.com/office/drawing/2014/main" id="{2FC0AB58-362E-4C78-82E8-CB01F04AEBD1}"/>
              </a:ext>
            </a:extLst>
          </p:cNvPr>
          <p:cNvSpPr/>
          <p:nvPr/>
        </p:nvSpPr>
        <p:spPr>
          <a:xfrm>
            <a:off x="9526985" y="1611313"/>
            <a:ext cx="1594114" cy="541338"/>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ES" dirty="0"/>
              <a:t>WEBCAM</a:t>
            </a:r>
          </a:p>
        </p:txBody>
      </p:sp>
      <p:sp>
        <p:nvSpPr>
          <p:cNvPr id="121" name="Rectángulo: esquinas redondeadas 120">
            <a:extLst>
              <a:ext uri="{FF2B5EF4-FFF2-40B4-BE49-F238E27FC236}">
                <a16:creationId xmlns:a16="http://schemas.microsoft.com/office/drawing/2014/main" id="{C14792F5-43DA-401A-A88B-CCC96AF5DDD5}"/>
              </a:ext>
            </a:extLst>
          </p:cNvPr>
          <p:cNvSpPr/>
          <p:nvPr/>
        </p:nvSpPr>
        <p:spPr>
          <a:xfrm>
            <a:off x="572633" y="2984097"/>
            <a:ext cx="2179609" cy="1117074"/>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ES" dirty="0"/>
              <a:t>SERVO POSICIONAMIENTO VERTICAL</a:t>
            </a:r>
          </a:p>
        </p:txBody>
      </p:sp>
      <p:sp>
        <p:nvSpPr>
          <p:cNvPr id="122" name="Rectángulo: esquinas redondeadas 121">
            <a:extLst>
              <a:ext uri="{FF2B5EF4-FFF2-40B4-BE49-F238E27FC236}">
                <a16:creationId xmlns:a16="http://schemas.microsoft.com/office/drawing/2014/main" id="{A3AEF76A-BE7A-440C-90C4-D79233DC30EE}"/>
              </a:ext>
            </a:extLst>
          </p:cNvPr>
          <p:cNvSpPr/>
          <p:nvPr/>
        </p:nvSpPr>
        <p:spPr>
          <a:xfrm>
            <a:off x="9290079" y="2877713"/>
            <a:ext cx="2179609" cy="1179939"/>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ES" dirty="0"/>
              <a:t>ESTRUCTURA QUE PERMITE/LIMITA MOVIMIENTO</a:t>
            </a:r>
          </a:p>
        </p:txBody>
      </p:sp>
      <p:sp>
        <p:nvSpPr>
          <p:cNvPr id="123" name="Rectángulo: esquinas redondeadas 122">
            <a:extLst>
              <a:ext uri="{FF2B5EF4-FFF2-40B4-BE49-F238E27FC236}">
                <a16:creationId xmlns:a16="http://schemas.microsoft.com/office/drawing/2014/main" id="{586C3416-DACC-4AA0-8B94-CD6D0314D385}"/>
              </a:ext>
            </a:extLst>
          </p:cNvPr>
          <p:cNvSpPr/>
          <p:nvPr/>
        </p:nvSpPr>
        <p:spPr>
          <a:xfrm>
            <a:off x="9163871" y="4495815"/>
            <a:ext cx="2179609" cy="1117074"/>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s-ES" dirty="0"/>
              <a:t>SERVO POSICIONAMIENTO HORIZONTAL</a:t>
            </a:r>
          </a:p>
        </p:txBody>
      </p:sp>
      <p:cxnSp>
        <p:nvCxnSpPr>
          <p:cNvPr id="56" name="Conector recto de flecha 55">
            <a:extLst>
              <a:ext uri="{FF2B5EF4-FFF2-40B4-BE49-F238E27FC236}">
                <a16:creationId xmlns:a16="http://schemas.microsoft.com/office/drawing/2014/main" id="{BC5FBD35-BA1B-453D-B2AF-060225DBC428}"/>
              </a:ext>
            </a:extLst>
          </p:cNvPr>
          <p:cNvCxnSpPr>
            <a:cxnSpLocks/>
            <a:stCxn id="119" idx="3"/>
          </p:cNvCxnSpPr>
          <p:nvPr/>
        </p:nvCxnSpPr>
        <p:spPr>
          <a:xfrm flipV="1">
            <a:off x="2648594" y="1093787"/>
            <a:ext cx="3447406" cy="756000"/>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8" name="Conector recto de flecha 57">
            <a:extLst>
              <a:ext uri="{FF2B5EF4-FFF2-40B4-BE49-F238E27FC236}">
                <a16:creationId xmlns:a16="http://schemas.microsoft.com/office/drawing/2014/main" id="{C4ABB84A-FD8E-46A3-9508-705C2FBB1F18}"/>
              </a:ext>
            </a:extLst>
          </p:cNvPr>
          <p:cNvCxnSpPr>
            <a:cxnSpLocks/>
          </p:cNvCxnSpPr>
          <p:nvPr/>
        </p:nvCxnSpPr>
        <p:spPr>
          <a:xfrm>
            <a:off x="2765728" y="3479982"/>
            <a:ext cx="1280903" cy="69668"/>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28" name="Conector recto de flecha 127">
            <a:extLst>
              <a:ext uri="{FF2B5EF4-FFF2-40B4-BE49-F238E27FC236}">
                <a16:creationId xmlns:a16="http://schemas.microsoft.com/office/drawing/2014/main" id="{B73572F8-A348-4E39-9769-CAE51296BB48}"/>
              </a:ext>
            </a:extLst>
          </p:cNvPr>
          <p:cNvCxnSpPr>
            <a:cxnSpLocks/>
            <a:stCxn id="11" idx="1"/>
          </p:cNvCxnSpPr>
          <p:nvPr/>
        </p:nvCxnSpPr>
        <p:spPr>
          <a:xfrm flipH="1" flipV="1">
            <a:off x="6778322" y="488950"/>
            <a:ext cx="2646021" cy="150813"/>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31" name="Conector recto de flecha 130">
            <a:extLst>
              <a:ext uri="{FF2B5EF4-FFF2-40B4-BE49-F238E27FC236}">
                <a16:creationId xmlns:a16="http://schemas.microsoft.com/office/drawing/2014/main" id="{F43F3822-080B-450B-9BB9-D235106282F9}"/>
              </a:ext>
            </a:extLst>
          </p:cNvPr>
          <p:cNvCxnSpPr>
            <a:cxnSpLocks/>
            <a:stCxn id="120" idx="1"/>
          </p:cNvCxnSpPr>
          <p:nvPr/>
        </p:nvCxnSpPr>
        <p:spPr>
          <a:xfrm flipH="1">
            <a:off x="7950844" y="1881982"/>
            <a:ext cx="1576141" cy="171854"/>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34" name="Conector recto de flecha 133">
            <a:extLst>
              <a:ext uri="{FF2B5EF4-FFF2-40B4-BE49-F238E27FC236}">
                <a16:creationId xmlns:a16="http://schemas.microsoft.com/office/drawing/2014/main" id="{3BA0B989-B6C8-4A32-86F3-AB0E10E1C197}"/>
              </a:ext>
            </a:extLst>
          </p:cNvPr>
          <p:cNvCxnSpPr>
            <a:cxnSpLocks/>
            <a:stCxn id="122" idx="1"/>
          </p:cNvCxnSpPr>
          <p:nvPr/>
        </p:nvCxnSpPr>
        <p:spPr>
          <a:xfrm flipH="1" flipV="1">
            <a:off x="7966459" y="2984097"/>
            <a:ext cx="1323620" cy="483586"/>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37" name="Conector recto de flecha 136">
            <a:extLst>
              <a:ext uri="{FF2B5EF4-FFF2-40B4-BE49-F238E27FC236}">
                <a16:creationId xmlns:a16="http://schemas.microsoft.com/office/drawing/2014/main" id="{BAE780DE-58B5-41BE-8368-F848FF8E21ED}"/>
              </a:ext>
            </a:extLst>
          </p:cNvPr>
          <p:cNvCxnSpPr>
            <a:cxnSpLocks/>
            <a:stCxn id="123" idx="1"/>
          </p:cNvCxnSpPr>
          <p:nvPr/>
        </p:nvCxnSpPr>
        <p:spPr>
          <a:xfrm flipH="1" flipV="1">
            <a:off x="7367284" y="4867275"/>
            <a:ext cx="1796587" cy="187077"/>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238139744"/>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7" name="Imagen 6">
            <a:extLst>
              <a:ext uri="{FF2B5EF4-FFF2-40B4-BE49-F238E27FC236}">
                <a16:creationId xmlns:a16="http://schemas.microsoft.com/office/drawing/2014/main" id="{51364BCE-30BB-45F5-BB4F-B2B5DDD308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5425" y="0"/>
            <a:ext cx="9144000" cy="6858000"/>
          </a:xfrm>
          <a:prstGeom prst="rect">
            <a:avLst/>
          </a:prstGeom>
        </p:spPr>
      </p:pic>
    </p:spTree>
    <p:extLst>
      <p:ext uri="{BB962C8B-B14F-4D97-AF65-F5344CB8AC3E}">
        <p14:creationId xmlns:p14="http://schemas.microsoft.com/office/powerpoint/2010/main" val="1611142537"/>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7" name="Imagen 6">
            <a:extLst>
              <a:ext uri="{FF2B5EF4-FFF2-40B4-BE49-F238E27FC236}">
                <a16:creationId xmlns:a16="http://schemas.microsoft.com/office/drawing/2014/main" id="{20302751-F5EA-478B-9DE6-70B5E5B994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25499"/>
            <a:ext cx="9144000" cy="6723063"/>
          </a:xfrm>
          <a:prstGeom prst="rect">
            <a:avLst/>
          </a:prstGeom>
        </p:spPr>
      </p:pic>
    </p:spTree>
    <p:extLst>
      <p:ext uri="{BB962C8B-B14F-4D97-AF65-F5344CB8AC3E}">
        <p14:creationId xmlns:p14="http://schemas.microsoft.com/office/powerpoint/2010/main" val="1300884522"/>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1097756" y="78051"/>
            <a:ext cx="9906000" cy="1117073"/>
          </a:xfrm>
        </p:spPr>
        <p:txBody>
          <a:bodyPr>
            <a:normAutofit/>
          </a:bodyPr>
          <a:lstStyle/>
          <a:p>
            <a:pPr algn="ctr"/>
            <a:r>
              <a:rPr lang="es-ES" sz="4000" dirty="0"/>
              <a:t>4.- </a:t>
            </a:r>
            <a:r>
              <a:rPr lang="es-ES" sz="4000" u="sng" dirty="0"/>
              <a:t>diseño de software</a:t>
            </a:r>
          </a:p>
        </p:txBody>
      </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237457" y="1121727"/>
            <a:ext cx="9840911" cy="3541714"/>
          </a:xfrm>
        </p:spPr>
        <p:txBody>
          <a:bodyPr anchor="t">
            <a:normAutofit/>
          </a:bodyPr>
          <a:lstStyle/>
          <a:p>
            <a:r>
              <a:rPr lang="es-ES" dirty="0"/>
              <a:t>El software que se ha desarrollado consta de dos partes que se complementan.</a:t>
            </a:r>
          </a:p>
          <a:p>
            <a:r>
              <a:rPr lang="es-ES" dirty="0"/>
              <a:t>La comunicación entre ambas plataformas se realiza por puerto serie.</a:t>
            </a:r>
          </a:p>
          <a:p>
            <a:r>
              <a:rPr lang="es-ES" dirty="0"/>
              <a:t>Consta de 2 partes:</a:t>
            </a:r>
          </a:p>
          <a:p>
            <a:pPr lvl="1"/>
            <a:r>
              <a:rPr lang="es-ES" dirty="0"/>
              <a:t>El software que se carga en Arduino.</a:t>
            </a:r>
          </a:p>
          <a:p>
            <a:pPr lvl="1"/>
            <a:r>
              <a:rPr lang="es-ES" dirty="0"/>
              <a:t>La parte de PROCESSING que esta almacenada en el ordenador</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6146" name="Picture 2" descr="Resultado de imagen de arduino logo">
            <a:extLst>
              <a:ext uri="{FF2B5EF4-FFF2-40B4-BE49-F238E27FC236}">
                <a16:creationId xmlns:a16="http://schemas.microsoft.com/office/drawing/2014/main" id="{5057BC57-6839-445D-A7CF-2417AD7823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0445" y="4353207"/>
            <a:ext cx="2143125" cy="2133600"/>
          </a:xfrm>
          <a:prstGeom prst="rect">
            <a:avLst/>
          </a:prstGeom>
          <a:noFill/>
          <a:extLst>
            <a:ext uri="{909E8E84-426E-40DD-AFC4-6F175D3DCCD1}">
              <a14:hiddenFill xmlns:a14="http://schemas.microsoft.com/office/drawing/2010/main">
                <a:solidFill>
                  <a:srgbClr val="FFFFFF"/>
                </a:solidFill>
              </a14:hiddenFill>
            </a:ext>
          </a:extLst>
        </p:spPr>
      </p:pic>
      <p:sp>
        <p:nvSpPr>
          <p:cNvPr id="4" name="Signo más 3">
            <a:extLst>
              <a:ext uri="{FF2B5EF4-FFF2-40B4-BE49-F238E27FC236}">
                <a16:creationId xmlns:a16="http://schemas.microsoft.com/office/drawing/2014/main" id="{270A1CB4-4DE5-46E8-AB55-6F1337EB4AA1}"/>
              </a:ext>
            </a:extLst>
          </p:cNvPr>
          <p:cNvSpPr/>
          <p:nvPr/>
        </p:nvSpPr>
        <p:spPr>
          <a:xfrm>
            <a:off x="3086796" y="4662488"/>
            <a:ext cx="1336431" cy="1417637"/>
          </a:xfrm>
          <a:prstGeom prst="mathPlus">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s-ES"/>
          </a:p>
        </p:txBody>
      </p:sp>
      <p:pic>
        <p:nvPicPr>
          <p:cNvPr id="6148" name="Picture 4" descr="Resultado de imagen de processing logo">
            <a:extLst>
              <a:ext uri="{FF2B5EF4-FFF2-40B4-BE49-F238E27FC236}">
                <a16:creationId xmlns:a16="http://schemas.microsoft.com/office/drawing/2014/main" id="{AF19AF00-55C8-4D59-9E40-8A20D1056F3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0900" y="4370272"/>
            <a:ext cx="2138638" cy="2099469"/>
          </a:xfrm>
          <a:prstGeom prst="rect">
            <a:avLst/>
          </a:prstGeom>
          <a:noFill/>
          <a:extLst>
            <a:ext uri="{909E8E84-426E-40DD-AFC4-6F175D3DCCD1}">
              <a14:hiddenFill xmlns:a14="http://schemas.microsoft.com/office/drawing/2010/main">
                <a:solidFill>
                  <a:srgbClr val="FFFFFF"/>
                </a:solidFill>
              </a14:hiddenFill>
            </a:ext>
          </a:extLst>
        </p:spPr>
      </p:pic>
      <p:sp>
        <p:nvSpPr>
          <p:cNvPr id="5" name="Es igual a 4">
            <a:extLst>
              <a:ext uri="{FF2B5EF4-FFF2-40B4-BE49-F238E27FC236}">
                <a16:creationId xmlns:a16="http://schemas.microsoft.com/office/drawing/2014/main" id="{E007EB78-CC8E-4AC6-BB4C-A5D9E6C94DBA}"/>
              </a:ext>
            </a:extLst>
          </p:cNvPr>
          <p:cNvSpPr/>
          <p:nvPr/>
        </p:nvSpPr>
        <p:spPr>
          <a:xfrm>
            <a:off x="6705525" y="4605651"/>
            <a:ext cx="1695310" cy="1282074"/>
          </a:xfrm>
          <a:prstGeom prst="mathEqual">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s-ES">
              <a:solidFill>
                <a:schemeClr val="tx1"/>
              </a:solidFill>
            </a:endParaRPr>
          </a:p>
        </p:txBody>
      </p:sp>
      <p:sp>
        <p:nvSpPr>
          <p:cNvPr id="6" name="Rectángulo 5">
            <a:extLst>
              <a:ext uri="{FF2B5EF4-FFF2-40B4-BE49-F238E27FC236}">
                <a16:creationId xmlns:a16="http://schemas.microsoft.com/office/drawing/2014/main" id="{89D4BDFC-B875-47AA-8CED-7E9D2B697682}"/>
              </a:ext>
            </a:extLst>
          </p:cNvPr>
          <p:cNvSpPr/>
          <p:nvPr/>
        </p:nvSpPr>
        <p:spPr>
          <a:xfrm>
            <a:off x="8330377" y="4201930"/>
            <a:ext cx="3587842" cy="2123658"/>
          </a:xfrm>
          <a:prstGeom prst="rect">
            <a:avLst/>
          </a:prstGeom>
          <a:noFill/>
        </p:spPr>
        <p:txBody>
          <a:bodyPr wrap="none" lIns="91440" tIns="45720" rIns="91440" bIns="45720">
            <a:spAutoFit/>
          </a:bodyPr>
          <a:lstStyle/>
          <a:p>
            <a:pPr algn="ctr"/>
            <a:r>
              <a:rPr lang="es-ES" sz="6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CÁMARA</a:t>
            </a:r>
          </a:p>
          <a:p>
            <a:pPr algn="ctr"/>
            <a:r>
              <a:rPr lang="es-ES" sz="6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a:t>
            </a:r>
            <a:r>
              <a:rPr lang="es-ES" sz="66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ÉRMICA</a:t>
            </a:r>
            <a:endParaRPr lang="es-ES" sz="6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1450689258"/>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101726" y="80963"/>
            <a:ext cx="10264774" cy="638969"/>
          </a:xfrm>
        </p:spPr>
        <p:txBody>
          <a:bodyPr anchor="t">
            <a:normAutofit fontScale="92500"/>
          </a:bodyPr>
          <a:lstStyle/>
          <a:p>
            <a:r>
              <a:rPr lang="es-ES" u="sng" dirty="0"/>
              <a:t>4.1 EL CODIGO DE ARDUINO SE BASA EN LA SIGUIENTE MAQUINA DE ESTADOS</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
        <p:nvSpPr>
          <p:cNvPr id="52" name="Diagrama de flujo: conector 51">
            <a:extLst>
              <a:ext uri="{FF2B5EF4-FFF2-40B4-BE49-F238E27FC236}">
                <a16:creationId xmlns:a16="http://schemas.microsoft.com/office/drawing/2014/main" id="{D0235A75-E06A-49C6-B141-84E81606CD5C}"/>
              </a:ext>
            </a:extLst>
          </p:cNvPr>
          <p:cNvSpPr/>
          <p:nvPr/>
        </p:nvSpPr>
        <p:spPr>
          <a:xfrm>
            <a:off x="3715702" y="1731010"/>
            <a:ext cx="1247775" cy="1323975"/>
          </a:xfrm>
          <a:prstGeom prst="flowChartConnector">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400"/>
              </a:spcAft>
            </a:pPr>
            <a:r>
              <a:rPr lang="es-ES" sz="2000">
                <a:effectLst/>
                <a:ea typeface="Calibri" panose="020F0502020204030204" pitchFamily="34" charset="0"/>
                <a:cs typeface="Times New Roman" panose="02020603050405020304" pitchFamily="18" charset="0"/>
              </a:rPr>
              <a:t>INICIO</a:t>
            </a:r>
            <a:endParaRPr lang="es-ES" sz="1100">
              <a:effectLst/>
              <a:ea typeface="Calibri" panose="020F0502020204030204" pitchFamily="34" charset="0"/>
              <a:cs typeface="Times New Roman" panose="02020603050405020304" pitchFamily="18" charset="0"/>
            </a:endParaRPr>
          </a:p>
        </p:txBody>
      </p:sp>
      <p:sp>
        <p:nvSpPr>
          <p:cNvPr id="53" name="Diagrama de flujo: conector 52">
            <a:extLst>
              <a:ext uri="{FF2B5EF4-FFF2-40B4-BE49-F238E27FC236}">
                <a16:creationId xmlns:a16="http://schemas.microsoft.com/office/drawing/2014/main" id="{6D6DF4C7-F714-4851-8612-C76DFFA0A220}"/>
              </a:ext>
            </a:extLst>
          </p:cNvPr>
          <p:cNvSpPr/>
          <p:nvPr/>
        </p:nvSpPr>
        <p:spPr>
          <a:xfrm>
            <a:off x="7249477" y="1683385"/>
            <a:ext cx="1295400" cy="1343025"/>
          </a:xfrm>
          <a:prstGeom prst="flowChartConnector">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400"/>
              </a:spcAft>
            </a:pPr>
            <a:r>
              <a:rPr lang="es-ES" sz="2000">
                <a:effectLst/>
                <a:ea typeface="Calibri" panose="020F0502020204030204" pitchFamily="34" charset="0"/>
                <a:cs typeface="Times New Roman" panose="02020603050405020304" pitchFamily="18" charset="0"/>
              </a:rPr>
              <a:t>MEDIR</a:t>
            </a:r>
            <a:endParaRPr lang="es-ES" sz="1100">
              <a:effectLst/>
              <a:ea typeface="Calibri" panose="020F0502020204030204" pitchFamily="34" charset="0"/>
              <a:cs typeface="Times New Roman" panose="02020603050405020304" pitchFamily="18" charset="0"/>
            </a:endParaRPr>
          </a:p>
        </p:txBody>
      </p:sp>
      <p:sp>
        <p:nvSpPr>
          <p:cNvPr id="54" name="Diagrama de flujo: conector 53">
            <a:extLst>
              <a:ext uri="{FF2B5EF4-FFF2-40B4-BE49-F238E27FC236}">
                <a16:creationId xmlns:a16="http://schemas.microsoft.com/office/drawing/2014/main" id="{E1F5A0E0-93F4-4626-8B0F-5FAC9CE3A67F}"/>
              </a:ext>
            </a:extLst>
          </p:cNvPr>
          <p:cNvSpPr/>
          <p:nvPr/>
        </p:nvSpPr>
        <p:spPr>
          <a:xfrm>
            <a:off x="5409882" y="3648710"/>
            <a:ext cx="1295400" cy="1343025"/>
          </a:xfrm>
          <a:prstGeom prst="flowChartConnector">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400"/>
              </a:spcAft>
            </a:pPr>
            <a:r>
              <a:rPr lang="es-ES" sz="2400">
                <a:effectLst/>
                <a:ea typeface="Calibri" panose="020F0502020204030204" pitchFamily="34" charset="0"/>
                <a:cs typeface="Times New Roman" panose="02020603050405020304" pitchFamily="18" charset="0"/>
              </a:rPr>
              <a:t>FIN</a:t>
            </a:r>
            <a:endParaRPr lang="es-ES" sz="1100">
              <a:effectLst/>
              <a:ea typeface="Calibri" panose="020F0502020204030204" pitchFamily="34" charset="0"/>
              <a:cs typeface="Times New Roman" panose="02020603050405020304" pitchFamily="18" charset="0"/>
            </a:endParaRPr>
          </a:p>
        </p:txBody>
      </p:sp>
      <p:sp>
        <p:nvSpPr>
          <p:cNvPr id="55" name="Diagrama de flujo: conector 54">
            <a:extLst>
              <a:ext uri="{FF2B5EF4-FFF2-40B4-BE49-F238E27FC236}">
                <a16:creationId xmlns:a16="http://schemas.microsoft.com/office/drawing/2014/main" id="{07FE0320-856D-4A58-8063-96ED1F16A8EC}"/>
              </a:ext>
            </a:extLst>
          </p:cNvPr>
          <p:cNvSpPr/>
          <p:nvPr/>
        </p:nvSpPr>
        <p:spPr>
          <a:xfrm>
            <a:off x="2582227" y="2874010"/>
            <a:ext cx="457200" cy="457200"/>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56" name="Flecha: a la derecha 55">
            <a:extLst>
              <a:ext uri="{FF2B5EF4-FFF2-40B4-BE49-F238E27FC236}">
                <a16:creationId xmlns:a16="http://schemas.microsoft.com/office/drawing/2014/main" id="{776DACB7-0567-46F2-A02C-3CC44AE2E9AA}"/>
              </a:ext>
            </a:extLst>
          </p:cNvPr>
          <p:cNvSpPr/>
          <p:nvPr/>
        </p:nvSpPr>
        <p:spPr>
          <a:xfrm>
            <a:off x="5000942" y="2140585"/>
            <a:ext cx="2257425" cy="48450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57" name="Flecha: doblada 56">
            <a:extLst>
              <a:ext uri="{FF2B5EF4-FFF2-40B4-BE49-F238E27FC236}">
                <a16:creationId xmlns:a16="http://schemas.microsoft.com/office/drawing/2014/main" id="{5B4D9C47-FF28-4DBF-AEDF-4EBEAF061574}"/>
              </a:ext>
            </a:extLst>
          </p:cNvPr>
          <p:cNvSpPr/>
          <p:nvPr/>
        </p:nvSpPr>
        <p:spPr>
          <a:xfrm rot="10800000">
            <a:off x="6705917" y="3101975"/>
            <a:ext cx="1419225" cy="1335405"/>
          </a:xfrm>
          <a:prstGeom prst="ben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58" name="Flecha: doblada 57">
            <a:extLst>
              <a:ext uri="{FF2B5EF4-FFF2-40B4-BE49-F238E27FC236}">
                <a16:creationId xmlns:a16="http://schemas.microsoft.com/office/drawing/2014/main" id="{31103504-12EB-4C4F-B576-50CD4C30C7DB}"/>
              </a:ext>
            </a:extLst>
          </p:cNvPr>
          <p:cNvSpPr/>
          <p:nvPr/>
        </p:nvSpPr>
        <p:spPr>
          <a:xfrm rot="16200000">
            <a:off x="3928427" y="3144520"/>
            <a:ext cx="1419225" cy="1335405"/>
          </a:xfrm>
          <a:prstGeom prst="ben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59" name="Flecha: doblada 58">
            <a:extLst>
              <a:ext uri="{FF2B5EF4-FFF2-40B4-BE49-F238E27FC236}">
                <a16:creationId xmlns:a16="http://schemas.microsoft.com/office/drawing/2014/main" id="{9AC53953-8448-4487-9214-D6F7B15C5E04}"/>
              </a:ext>
            </a:extLst>
          </p:cNvPr>
          <p:cNvSpPr/>
          <p:nvPr/>
        </p:nvSpPr>
        <p:spPr>
          <a:xfrm>
            <a:off x="2725102" y="2226310"/>
            <a:ext cx="923925" cy="621030"/>
          </a:xfrm>
          <a:prstGeom prst="ben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60" name="Cuadro de texto 42">
            <a:extLst>
              <a:ext uri="{FF2B5EF4-FFF2-40B4-BE49-F238E27FC236}">
                <a16:creationId xmlns:a16="http://schemas.microsoft.com/office/drawing/2014/main" id="{392B0909-9172-409E-9182-78D013FE6F2C}"/>
              </a:ext>
            </a:extLst>
          </p:cNvPr>
          <p:cNvSpPr txBox="1"/>
          <p:nvPr/>
        </p:nvSpPr>
        <p:spPr>
          <a:xfrm>
            <a:off x="5001577" y="1816735"/>
            <a:ext cx="1809750" cy="25717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spcAft>
                <a:spcPts val="400"/>
              </a:spcAft>
            </a:pPr>
            <a:r>
              <a:rPr lang="es-ES" sz="11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SEÑAL LEIDA == 1</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1" name="Cuadro de texto 35">
            <a:extLst>
              <a:ext uri="{FF2B5EF4-FFF2-40B4-BE49-F238E27FC236}">
                <a16:creationId xmlns:a16="http://schemas.microsoft.com/office/drawing/2014/main" id="{79D0CD99-87BD-4374-A31F-1CE32EC50B2A}"/>
              </a:ext>
            </a:extLst>
          </p:cNvPr>
          <p:cNvSpPr txBox="1"/>
          <p:nvPr/>
        </p:nvSpPr>
        <p:spPr>
          <a:xfrm>
            <a:off x="5049202" y="2715895"/>
            <a:ext cx="1819275" cy="31432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(X,Y)=ESQ.SUP.IZQUIERDA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2" name="Cuadro de texto 39">
            <a:extLst>
              <a:ext uri="{FF2B5EF4-FFF2-40B4-BE49-F238E27FC236}">
                <a16:creationId xmlns:a16="http://schemas.microsoft.com/office/drawing/2014/main" id="{C4BE8C4B-E81A-4E78-B86E-A4E923A986F7}"/>
              </a:ext>
            </a:extLst>
          </p:cNvPr>
          <p:cNvSpPr txBox="1"/>
          <p:nvPr/>
        </p:nvSpPr>
        <p:spPr>
          <a:xfrm>
            <a:off x="6834822" y="3369310"/>
            <a:ext cx="857250" cy="3048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COMPLETO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3" name="Cuadro de texto 33">
            <a:extLst>
              <a:ext uri="{FF2B5EF4-FFF2-40B4-BE49-F238E27FC236}">
                <a16:creationId xmlns:a16="http://schemas.microsoft.com/office/drawing/2014/main" id="{6A723DD4-B39E-44E5-9B2C-0C3A4222DCC2}"/>
              </a:ext>
            </a:extLst>
          </p:cNvPr>
          <p:cNvSpPr txBox="1"/>
          <p:nvPr/>
        </p:nvSpPr>
        <p:spPr>
          <a:xfrm>
            <a:off x="2924239" y="4594224"/>
            <a:ext cx="1997718" cy="584993"/>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ENVIA SEÑAL FINALIZACION = 2</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REINICIA SERVOS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4" name="Flecha: en U 63">
            <a:extLst>
              <a:ext uri="{FF2B5EF4-FFF2-40B4-BE49-F238E27FC236}">
                <a16:creationId xmlns:a16="http://schemas.microsoft.com/office/drawing/2014/main" id="{F7C9FA62-06AD-41F5-BBB8-D0EFB6DE68EA}"/>
              </a:ext>
            </a:extLst>
          </p:cNvPr>
          <p:cNvSpPr/>
          <p:nvPr/>
        </p:nvSpPr>
        <p:spPr>
          <a:xfrm rot="5400000">
            <a:off x="8559799" y="1851343"/>
            <a:ext cx="1036955" cy="981710"/>
          </a:xfrm>
          <a:prstGeom prst="uturnArrow">
            <a:avLst>
              <a:gd name="adj1" fmla="val 25000"/>
              <a:gd name="adj2" fmla="val 25000"/>
              <a:gd name="adj3" fmla="val 32750"/>
              <a:gd name="adj4" fmla="val 43750"/>
              <a:gd name="adj5" fmla="val 100000"/>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65" name="Cuadro de texto 40">
            <a:extLst>
              <a:ext uri="{FF2B5EF4-FFF2-40B4-BE49-F238E27FC236}">
                <a16:creationId xmlns:a16="http://schemas.microsoft.com/office/drawing/2014/main" id="{754326AE-D491-46DB-AFAC-D4D749F86E3F}"/>
              </a:ext>
            </a:extLst>
          </p:cNvPr>
          <p:cNvSpPr txBox="1"/>
          <p:nvPr/>
        </p:nvSpPr>
        <p:spPr>
          <a:xfrm>
            <a:off x="7640002" y="1353820"/>
            <a:ext cx="2066925" cy="25717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HASTA NO FINALIZAR ESCANEO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6" name="Cuadro de texto 31">
            <a:extLst>
              <a:ext uri="{FF2B5EF4-FFF2-40B4-BE49-F238E27FC236}">
                <a16:creationId xmlns:a16="http://schemas.microsoft.com/office/drawing/2014/main" id="{E11AE6C1-FC81-41AE-A5E6-8F18ADCCF2CC}"/>
              </a:ext>
            </a:extLst>
          </p:cNvPr>
          <p:cNvSpPr txBox="1"/>
          <p:nvPr/>
        </p:nvSpPr>
        <p:spPr>
          <a:xfrm>
            <a:off x="8325802" y="2954020"/>
            <a:ext cx="1419225" cy="15240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SERIAL.WRITE 0</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SERIAL.WRITE X</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SERIAL.WRITE Y</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SERIAL.WRITE TEMP</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GIRA SERVOS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98839965"/>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944564" y="119405"/>
            <a:ext cx="10553697" cy="587033"/>
          </a:xfrm>
        </p:spPr>
        <p:txBody>
          <a:bodyPr anchor="t">
            <a:normAutofit/>
          </a:bodyPr>
          <a:lstStyle/>
          <a:p>
            <a:r>
              <a:rPr lang="es-ES" u="sng" dirty="0"/>
              <a:t>4.2 LA APLICACIÓN DE PROCESSING SE BASA EN ESTA MAQUINA DE ESTADOS</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
        <p:nvSpPr>
          <p:cNvPr id="52" name="Diagrama de flujo: conector 51">
            <a:extLst>
              <a:ext uri="{FF2B5EF4-FFF2-40B4-BE49-F238E27FC236}">
                <a16:creationId xmlns:a16="http://schemas.microsoft.com/office/drawing/2014/main" id="{F3746EE8-E3DB-48BF-9FC3-33AFC839FD4F}"/>
              </a:ext>
            </a:extLst>
          </p:cNvPr>
          <p:cNvSpPr/>
          <p:nvPr/>
        </p:nvSpPr>
        <p:spPr>
          <a:xfrm>
            <a:off x="3712845" y="1046162"/>
            <a:ext cx="1247775" cy="1323975"/>
          </a:xfrm>
          <a:prstGeom prst="flowChartConnector">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400"/>
              </a:spcAft>
            </a:pPr>
            <a:r>
              <a:rPr lang="es-ES" sz="2000">
                <a:effectLst/>
                <a:ea typeface="Calibri" panose="020F0502020204030204" pitchFamily="34" charset="0"/>
                <a:cs typeface="Times New Roman" panose="02020603050405020304" pitchFamily="18" charset="0"/>
              </a:rPr>
              <a:t>INICIO</a:t>
            </a:r>
            <a:endParaRPr lang="es-ES" sz="1100">
              <a:effectLst/>
              <a:ea typeface="Calibri" panose="020F0502020204030204" pitchFamily="34" charset="0"/>
              <a:cs typeface="Times New Roman" panose="02020603050405020304" pitchFamily="18" charset="0"/>
            </a:endParaRPr>
          </a:p>
        </p:txBody>
      </p:sp>
      <p:sp>
        <p:nvSpPr>
          <p:cNvPr id="53" name="Diagrama de flujo: conector 52">
            <a:extLst>
              <a:ext uri="{FF2B5EF4-FFF2-40B4-BE49-F238E27FC236}">
                <a16:creationId xmlns:a16="http://schemas.microsoft.com/office/drawing/2014/main" id="{F6EAF55B-DC0E-4D51-90D2-9B8D4FB54C10}"/>
              </a:ext>
            </a:extLst>
          </p:cNvPr>
          <p:cNvSpPr/>
          <p:nvPr/>
        </p:nvSpPr>
        <p:spPr>
          <a:xfrm>
            <a:off x="7246620" y="998537"/>
            <a:ext cx="1295400" cy="1343025"/>
          </a:xfrm>
          <a:prstGeom prst="flowChartConnector">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400"/>
              </a:spcAft>
            </a:pPr>
            <a:r>
              <a:rPr lang="es-ES" sz="2000">
                <a:effectLst/>
                <a:ea typeface="Calibri" panose="020F0502020204030204" pitchFamily="34" charset="0"/>
                <a:cs typeface="Times New Roman" panose="02020603050405020304" pitchFamily="18" charset="0"/>
              </a:rPr>
              <a:t>MEDIR</a:t>
            </a:r>
            <a:endParaRPr lang="es-ES" sz="1100">
              <a:effectLst/>
              <a:ea typeface="Calibri" panose="020F0502020204030204" pitchFamily="34" charset="0"/>
              <a:cs typeface="Times New Roman" panose="02020603050405020304" pitchFamily="18" charset="0"/>
            </a:endParaRPr>
          </a:p>
        </p:txBody>
      </p:sp>
      <p:sp>
        <p:nvSpPr>
          <p:cNvPr id="54" name="Diagrama de flujo: conector 53">
            <a:extLst>
              <a:ext uri="{FF2B5EF4-FFF2-40B4-BE49-F238E27FC236}">
                <a16:creationId xmlns:a16="http://schemas.microsoft.com/office/drawing/2014/main" id="{7F043E67-374E-4186-B5C7-6022E01FBF5C}"/>
              </a:ext>
            </a:extLst>
          </p:cNvPr>
          <p:cNvSpPr/>
          <p:nvPr/>
        </p:nvSpPr>
        <p:spPr>
          <a:xfrm>
            <a:off x="5407025" y="2963862"/>
            <a:ext cx="1295400" cy="1343025"/>
          </a:xfrm>
          <a:prstGeom prst="flowChartConnector">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400"/>
              </a:spcAft>
            </a:pPr>
            <a:r>
              <a:rPr lang="es-ES" sz="1200" b="1">
                <a:effectLst/>
                <a:ea typeface="Calibri" panose="020F0502020204030204" pitchFamily="34" charset="0"/>
                <a:cs typeface="Times New Roman" panose="02020603050405020304" pitchFamily="18" charset="0"/>
              </a:rPr>
              <a:t>GUARDAR</a:t>
            </a:r>
            <a:endParaRPr lang="es-ES" sz="1100">
              <a:effectLst/>
              <a:ea typeface="Calibri" panose="020F0502020204030204" pitchFamily="34" charset="0"/>
              <a:cs typeface="Times New Roman" panose="02020603050405020304" pitchFamily="18" charset="0"/>
            </a:endParaRPr>
          </a:p>
        </p:txBody>
      </p:sp>
      <p:sp>
        <p:nvSpPr>
          <p:cNvPr id="55" name="Diagrama de flujo: conector 54">
            <a:extLst>
              <a:ext uri="{FF2B5EF4-FFF2-40B4-BE49-F238E27FC236}">
                <a16:creationId xmlns:a16="http://schemas.microsoft.com/office/drawing/2014/main" id="{2FA8BC06-3EA9-44E3-8C94-B2C8EB83FA3D}"/>
              </a:ext>
            </a:extLst>
          </p:cNvPr>
          <p:cNvSpPr/>
          <p:nvPr/>
        </p:nvSpPr>
        <p:spPr>
          <a:xfrm>
            <a:off x="2579370" y="2189162"/>
            <a:ext cx="457200" cy="457200"/>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56" name="Flecha: en U 55">
            <a:extLst>
              <a:ext uri="{FF2B5EF4-FFF2-40B4-BE49-F238E27FC236}">
                <a16:creationId xmlns:a16="http://schemas.microsoft.com/office/drawing/2014/main" id="{44BC51F5-0F12-47DC-A8CB-079AB67A8D98}"/>
              </a:ext>
            </a:extLst>
          </p:cNvPr>
          <p:cNvSpPr/>
          <p:nvPr/>
        </p:nvSpPr>
        <p:spPr>
          <a:xfrm rot="10800000">
            <a:off x="5302250" y="4340542"/>
            <a:ext cx="1528445" cy="1351915"/>
          </a:xfrm>
          <a:prstGeom prst="uturnArrow">
            <a:avLst>
              <a:gd name="adj1" fmla="val 25000"/>
              <a:gd name="adj2" fmla="val 25000"/>
              <a:gd name="adj3" fmla="val 32750"/>
              <a:gd name="adj4" fmla="val 43750"/>
              <a:gd name="adj5" fmla="val 100000"/>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57" name="Flecha: a la derecha 56">
            <a:extLst>
              <a:ext uri="{FF2B5EF4-FFF2-40B4-BE49-F238E27FC236}">
                <a16:creationId xmlns:a16="http://schemas.microsoft.com/office/drawing/2014/main" id="{0FCF3816-ED14-4056-8586-611737C1BB76}"/>
              </a:ext>
            </a:extLst>
          </p:cNvPr>
          <p:cNvSpPr/>
          <p:nvPr/>
        </p:nvSpPr>
        <p:spPr>
          <a:xfrm>
            <a:off x="4998085" y="1455737"/>
            <a:ext cx="2257425" cy="484505"/>
          </a:xfrm>
          <a:prstGeom prst="righ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58" name="Flecha: doblada 57">
            <a:extLst>
              <a:ext uri="{FF2B5EF4-FFF2-40B4-BE49-F238E27FC236}">
                <a16:creationId xmlns:a16="http://schemas.microsoft.com/office/drawing/2014/main" id="{6CC18AAA-62E6-413F-B769-C01A449C6995}"/>
              </a:ext>
            </a:extLst>
          </p:cNvPr>
          <p:cNvSpPr/>
          <p:nvPr/>
        </p:nvSpPr>
        <p:spPr>
          <a:xfrm rot="10800000">
            <a:off x="6703060" y="2417127"/>
            <a:ext cx="1419225" cy="1335405"/>
          </a:xfrm>
          <a:prstGeom prst="ben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59" name="Flecha: doblada 58">
            <a:extLst>
              <a:ext uri="{FF2B5EF4-FFF2-40B4-BE49-F238E27FC236}">
                <a16:creationId xmlns:a16="http://schemas.microsoft.com/office/drawing/2014/main" id="{9E8346DC-A071-45AB-96F8-F24394791D50}"/>
              </a:ext>
            </a:extLst>
          </p:cNvPr>
          <p:cNvSpPr/>
          <p:nvPr/>
        </p:nvSpPr>
        <p:spPr>
          <a:xfrm rot="16200000">
            <a:off x="3925570" y="2459672"/>
            <a:ext cx="1419225" cy="1335405"/>
          </a:xfrm>
          <a:prstGeom prst="ben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60" name="Flecha: doblada 59">
            <a:extLst>
              <a:ext uri="{FF2B5EF4-FFF2-40B4-BE49-F238E27FC236}">
                <a16:creationId xmlns:a16="http://schemas.microsoft.com/office/drawing/2014/main" id="{6E6BDE7E-D27F-4A8D-85B5-B9E51D832369}"/>
              </a:ext>
            </a:extLst>
          </p:cNvPr>
          <p:cNvSpPr/>
          <p:nvPr/>
        </p:nvSpPr>
        <p:spPr>
          <a:xfrm>
            <a:off x="2722245" y="1541462"/>
            <a:ext cx="923925" cy="621030"/>
          </a:xfrm>
          <a:prstGeom prst="bentArrow">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61" name="Cuadro de texto 20">
            <a:extLst>
              <a:ext uri="{FF2B5EF4-FFF2-40B4-BE49-F238E27FC236}">
                <a16:creationId xmlns:a16="http://schemas.microsoft.com/office/drawing/2014/main" id="{6FBAB45A-D6BA-4F81-BAF8-D92AE06F072F}"/>
              </a:ext>
            </a:extLst>
          </p:cNvPr>
          <p:cNvSpPr txBox="1"/>
          <p:nvPr/>
        </p:nvSpPr>
        <p:spPr>
          <a:xfrm>
            <a:off x="4998720" y="1131887"/>
            <a:ext cx="1809750" cy="25717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spcAft>
                <a:spcPts val="400"/>
              </a:spcAft>
            </a:pPr>
            <a:r>
              <a:rPr lang="es-ES" sz="11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CLICK EN BOTON INICIAR</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2" name="Cuadro de texto 21">
            <a:extLst>
              <a:ext uri="{FF2B5EF4-FFF2-40B4-BE49-F238E27FC236}">
                <a16:creationId xmlns:a16="http://schemas.microsoft.com/office/drawing/2014/main" id="{11667F08-39D7-4D39-BEEC-5D8D26EEC4A0}"/>
              </a:ext>
            </a:extLst>
          </p:cNvPr>
          <p:cNvSpPr txBox="1"/>
          <p:nvPr/>
        </p:nvSpPr>
        <p:spPr>
          <a:xfrm>
            <a:off x="5046345" y="2027237"/>
            <a:ext cx="1819275" cy="5715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DIBUJA LAS PARTICIONES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MANDA SEÑAL EMPEZAR(1)</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3" name="Cuadro de texto 22">
            <a:extLst>
              <a:ext uri="{FF2B5EF4-FFF2-40B4-BE49-F238E27FC236}">
                <a16:creationId xmlns:a16="http://schemas.microsoft.com/office/drawing/2014/main" id="{C6849C82-8773-4E15-A68E-2549DF0048FC}"/>
              </a:ext>
            </a:extLst>
          </p:cNvPr>
          <p:cNvSpPr txBox="1"/>
          <p:nvPr/>
        </p:nvSpPr>
        <p:spPr>
          <a:xfrm>
            <a:off x="6831965" y="2513012"/>
            <a:ext cx="857250" cy="3048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COMPLETO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4" name="Cuadro de texto 23">
            <a:extLst>
              <a:ext uri="{FF2B5EF4-FFF2-40B4-BE49-F238E27FC236}">
                <a16:creationId xmlns:a16="http://schemas.microsoft.com/office/drawing/2014/main" id="{D55554DF-7A38-4263-9A7D-2E034C01BEB6}"/>
              </a:ext>
            </a:extLst>
          </p:cNvPr>
          <p:cNvSpPr txBox="1"/>
          <p:nvPr/>
        </p:nvSpPr>
        <p:spPr>
          <a:xfrm>
            <a:off x="7789545" y="3656012"/>
            <a:ext cx="1524000" cy="6477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MUESTRA BOTONES:</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GUARDAR - REINCIAR</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5" name="Cuadro de texto 24">
            <a:extLst>
              <a:ext uri="{FF2B5EF4-FFF2-40B4-BE49-F238E27FC236}">
                <a16:creationId xmlns:a16="http://schemas.microsoft.com/office/drawing/2014/main" id="{79DC5208-CD9E-49F6-B91F-AF42DD96EC0C}"/>
              </a:ext>
            </a:extLst>
          </p:cNvPr>
          <p:cNvSpPr txBox="1"/>
          <p:nvPr/>
        </p:nvSpPr>
        <p:spPr>
          <a:xfrm>
            <a:off x="3364230" y="3894137"/>
            <a:ext cx="942975" cy="43815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MUESTRA INICIAR</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6" name="Cuadro de texto 25">
            <a:extLst>
              <a:ext uri="{FF2B5EF4-FFF2-40B4-BE49-F238E27FC236}">
                <a16:creationId xmlns:a16="http://schemas.microsoft.com/office/drawing/2014/main" id="{DB5BB1ED-44FD-4A23-ADB4-A0D6755CADDE}"/>
              </a:ext>
            </a:extLst>
          </p:cNvPr>
          <p:cNvSpPr txBox="1"/>
          <p:nvPr/>
        </p:nvSpPr>
        <p:spPr>
          <a:xfrm>
            <a:off x="4770120" y="2703512"/>
            <a:ext cx="819150" cy="55245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BOTON </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a:p>
            <a:pPr>
              <a:spcAft>
                <a:spcPts val="400"/>
              </a:spcAft>
            </a:pPr>
            <a:r>
              <a:rPr lang="es-ES" sz="11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REINCIAR</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7" name="Cuadro de texto 26">
            <a:extLst>
              <a:ext uri="{FF2B5EF4-FFF2-40B4-BE49-F238E27FC236}">
                <a16:creationId xmlns:a16="http://schemas.microsoft.com/office/drawing/2014/main" id="{2601E4AF-D534-4523-822D-82439F5B2FC8}"/>
              </a:ext>
            </a:extLst>
          </p:cNvPr>
          <p:cNvSpPr txBox="1"/>
          <p:nvPr/>
        </p:nvSpPr>
        <p:spPr>
          <a:xfrm>
            <a:off x="5636895" y="4856162"/>
            <a:ext cx="1019175" cy="42862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CLICK BOTON GUARDAR</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8" name="Flecha: en U 67">
            <a:extLst>
              <a:ext uri="{FF2B5EF4-FFF2-40B4-BE49-F238E27FC236}">
                <a16:creationId xmlns:a16="http://schemas.microsoft.com/office/drawing/2014/main" id="{F599A735-49A5-4CFB-8ED1-12F99AEE45CA}"/>
              </a:ext>
            </a:extLst>
          </p:cNvPr>
          <p:cNvSpPr/>
          <p:nvPr/>
        </p:nvSpPr>
        <p:spPr>
          <a:xfrm rot="5400000">
            <a:off x="8556942" y="1166495"/>
            <a:ext cx="1036955" cy="981710"/>
          </a:xfrm>
          <a:prstGeom prst="uturnArrow">
            <a:avLst>
              <a:gd name="adj1" fmla="val 25000"/>
              <a:gd name="adj2" fmla="val 25000"/>
              <a:gd name="adj3" fmla="val 32750"/>
              <a:gd name="adj4" fmla="val 43750"/>
              <a:gd name="adj5" fmla="val 100000"/>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ES"/>
          </a:p>
        </p:txBody>
      </p:sp>
      <p:sp>
        <p:nvSpPr>
          <p:cNvPr id="69" name="Cuadro de texto 28">
            <a:extLst>
              <a:ext uri="{FF2B5EF4-FFF2-40B4-BE49-F238E27FC236}">
                <a16:creationId xmlns:a16="http://schemas.microsoft.com/office/drawing/2014/main" id="{D2CEB579-B478-45F7-AEAA-00C86ECDD64B}"/>
              </a:ext>
            </a:extLst>
          </p:cNvPr>
          <p:cNvSpPr txBox="1"/>
          <p:nvPr/>
        </p:nvSpPr>
        <p:spPr>
          <a:xfrm>
            <a:off x="7802880" y="668337"/>
            <a:ext cx="1809750" cy="25717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spcAft>
                <a:spcPts val="400"/>
              </a:spcAft>
            </a:pPr>
            <a:r>
              <a:rPr lang="es-ES" sz="1100">
                <a:solidFill>
                  <a:srgbClr val="70AD47"/>
                </a:solidFill>
                <a:effectLst/>
                <a:latin typeface="Calibri" panose="020F0502020204030204" pitchFamily="34" charset="0"/>
                <a:ea typeface="Calibri" panose="020F0502020204030204" pitchFamily="34" charset="0"/>
                <a:cs typeface="Times New Roman" panose="02020603050405020304" pitchFamily="18" charset="0"/>
              </a:rPr>
              <a:t>(X,Y) + TEMPERATURA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0" name="Cuadro de texto 29">
            <a:extLst>
              <a:ext uri="{FF2B5EF4-FFF2-40B4-BE49-F238E27FC236}">
                <a16:creationId xmlns:a16="http://schemas.microsoft.com/office/drawing/2014/main" id="{347A3A3B-95DE-49FE-A672-3B98EE94A90A}"/>
              </a:ext>
            </a:extLst>
          </p:cNvPr>
          <p:cNvSpPr txBox="1"/>
          <p:nvPr/>
        </p:nvSpPr>
        <p:spPr>
          <a:xfrm>
            <a:off x="5579745" y="5751512"/>
            <a:ext cx="1524000" cy="43815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ALMACENA IMAGEN COMPARATIVA</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1" name="Cuadro de texto 30">
            <a:extLst>
              <a:ext uri="{FF2B5EF4-FFF2-40B4-BE49-F238E27FC236}">
                <a16:creationId xmlns:a16="http://schemas.microsoft.com/office/drawing/2014/main" id="{4E73CC68-B55D-4C8B-8FE8-85E64E5B2BEB}"/>
              </a:ext>
            </a:extLst>
          </p:cNvPr>
          <p:cNvSpPr txBox="1"/>
          <p:nvPr/>
        </p:nvSpPr>
        <p:spPr>
          <a:xfrm>
            <a:off x="8561070" y="2265362"/>
            <a:ext cx="942975" cy="43815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400"/>
              </a:spcAft>
            </a:pPr>
            <a:r>
              <a:rPr lang="es-ES" sz="110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DIBUJA CUADRADO</a:t>
            </a:r>
            <a:endParaRPr lang="es-ES" sz="11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35052477"/>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1237456" y="-9525"/>
            <a:ext cx="9906000" cy="912813"/>
          </a:xfrm>
        </p:spPr>
        <p:txBody>
          <a:bodyPr>
            <a:normAutofit/>
          </a:bodyPr>
          <a:lstStyle/>
          <a:p>
            <a:pPr algn="ctr"/>
            <a:r>
              <a:rPr lang="es-ES" sz="4000" dirty="0"/>
              <a:t>5.- </a:t>
            </a:r>
            <a:r>
              <a:rPr lang="es-ES" sz="4000" u="sng" dirty="0"/>
              <a:t>funcionamiento del sistema</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
        <p:nvSpPr>
          <p:cNvPr id="6" name="Marcador de contenido 5">
            <a:extLst>
              <a:ext uri="{FF2B5EF4-FFF2-40B4-BE49-F238E27FC236}">
                <a16:creationId xmlns:a16="http://schemas.microsoft.com/office/drawing/2014/main" id="{E2B93DA1-61A9-4AE6-A663-9428CDF41206}"/>
              </a:ext>
            </a:extLst>
          </p:cNvPr>
          <p:cNvSpPr>
            <a:spLocks noGrp="1"/>
          </p:cNvSpPr>
          <p:nvPr>
            <p:ph idx="1"/>
          </p:nvPr>
        </p:nvSpPr>
        <p:spPr>
          <a:xfrm>
            <a:off x="1141412" y="2249487"/>
            <a:ext cx="11045825" cy="1771651"/>
          </a:xfrm>
        </p:spPr>
        <p:txBody>
          <a:bodyPr/>
          <a:lstStyle/>
          <a:p>
            <a:r>
              <a:rPr lang="es-ES" dirty="0"/>
              <a:t>Por motivos de limitación de espacio a la hora de subir la presentación a Moodle voy a poner un hipervínculo al video de la demostración que estará en drive.</a:t>
            </a:r>
          </a:p>
          <a:p>
            <a:r>
              <a:rPr lang="es-ES" dirty="0"/>
              <a:t>https://drive.google.com/open?id=1qkoQdcalYyRzNwFz7rIPUahxPgOJKNoi </a:t>
            </a:r>
          </a:p>
        </p:txBody>
      </p:sp>
    </p:spTree>
    <p:extLst>
      <p:ext uri="{BB962C8B-B14F-4D97-AF65-F5344CB8AC3E}">
        <p14:creationId xmlns:p14="http://schemas.microsoft.com/office/powerpoint/2010/main" val="3711657119"/>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248570" y="125412"/>
            <a:ext cx="9840911" cy="527050"/>
          </a:xfrm>
        </p:spPr>
        <p:txBody>
          <a:bodyPr anchor="t">
            <a:normAutofit/>
          </a:bodyPr>
          <a:lstStyle/>
          <a:p>
            <a:r>
              <a:rPr lang="es-ES" dirty="0"/>
              <a:t>A continuación se adjunta una captura de pantalla con el resultado final.</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6" name="Imagen 5">
            <a:extLst>
              <a:ext uri="{FF2B5EF4-FFF2-40B4-BE49-F238E27FC236}">
                <a16:creationId xmlns:a16="http://schemas.microsoft.com/office/drawing/2014/main" id="{B91E74AB-EFD9-452F-AB35-11D58C441B69}"/>
              </a:ext>
            </a:extLst>
          </p:cNvPr>
          <p:cNvPicPr>
            <a:picLocks noChangeAspect="1"/>
          </p:cNvPicPr>
          <p:nvPr/>
        </p:nvPicPr>
        <p:blipFill rotWithShape="1">
          <a:blip r:embed="rId3"/>
          <a:srcRect l="3203" t="8836" r="2695" b="10152"/>
          <a:stretch/>
        </p:blipFill>
        <p:spPr>
          <a:xfrm>
            <a:off x="399257" y="792957"/>
            <a:ext cx="11472865" cy="5553074"/>
          </a:xfrm>
          <a:prstGeom prst="rect">
            <a:avLst/>
          </a:prstGeom>
        </p:spPr>
      </p:pic>
    </p:spTree>
    <p:extLst>
      <p:ext uri="{BB962C8B-B14F-4D97-AF65-F5344CB8AC3E}">
        <p14:creationId xmlns:p14="http://schemas.microsoft.com/office/powerpoint/2010/main" val="3031461386"/>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1043781" y="403743"/>
            <a:ext cx="9906000" cy="524836"/>
          </a:xfrm>
        </p:spPr>
        <p:txBody>
          <a:bodyPr>
            <a:normAutofit fontScale="90000"/>
          </a:bodyPr>
          <a:lstStyle/>
          <a:p>
            <a:pPr algn="ctr"/>
            <a:r>
              <a:rPr lang="es-ES" sz="4000" dirty="0"/>
              <a:t>6.1.-</a:t>
            </a:r>
            <a:r>
              <a:rPr lang="es-ES" sz="4000" u="sng" dirty="0"/>
              <a:t>ASPECTOS A MEJORAR </a:t>
            </a:r>
            <a:br>
              <a:rPr lang="es-ES" sz="4000" dirty="0"/>
            </a:br>
            <a:endParaRPr lang="es-ES" sz="4000" dirty="0"/>
          </a:p>
        </p:txBody>
      </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063625" y="777081"/>
            <a:ext cx="9840911" cy="5261877"/>
          </a:xfrm>
        </p:spPr>
        <p:txBody>
          <a:bodyPr anchor="t">
            <a:normAutofit/>
          </a:bodyPr>
          <a:lstStyle/>
          <a:p>
            <a:pPr>
              <a:buFontTx/>
              <a:buChar char="-"/>
            </a:pPr>
            <a:r>
              <a:rPr lang="es-ES" dirty="0"/>
              <a:t>Una mejor configuración de los colores para cada rango de temperatura.</a:t>
            </a:r>
          </a:p>
          <a:p>
            <a:pPr>
              <a:buFontTx/>
              <a:buChar char="-"/>
            </a:pPr>
            <a:r>
              <a:rPr lang="es-ES" dirty="0"/>
              <a:t>La posibilidad de reiniciar el sistema desde la aplicación, sin hacer falta el salir del programa de </a:t>
            </a:r>
            <a:r>
              <a:rPr lang="es-ES" dirty="0" err="1"/>
              <a:t>processing</a:t>
            </a:r>
            <a:r>
              <a:rPr lang="es-ES" dirty="0"/>
              <a:t> y volverlo a abrir.</a:t>
            </a:r>
          </a:p>
          <a:p>
            <a:pPr>
              <a:buFontTx/>
              <a:buChar char="-"/>
            </a:pPr>
            <a:r>
              <a:rPr lang="es-ES" dirty="0"/>
              <a:t>Una mejor calibración de la posición del sensor, dando una manera mas fiable de saber donde esta apuntando exactamente.</a:t>
            </a:r>
          </a:p>
          <a:p>
            <a:pPr>
              <a:buFontTx/>
              <a:buChar char="-"/>
            </a:pPr>
            <a:r>
              <a:rPr lang="es-ES" dirty="0"/>
              <a:t>Lograr una mayor similitud entre la fotografía realizada y la región del espacio de la que va a tomar mediciones.</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3856285385"/>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1157288" y="-50274"/>
            <a:ext cx="9906000" cy="1117073"/>
          </a:xfrm>
        </p:spPr>
        <p:txBody>
          <a:bodyPr>
            <a:normAutofit/>
          </a:bodyPr>
          <a:lstStyle/>
          <a:p>
            <a:pPr algn="ctr"/>
            <a:r>
              <a:rPr lang="es-ES" sz="4000" dirty="0"/>
              <a:t>6.2.-</a:t>
            </a:r>
            <a:r>
              <a:rPr lang="es-ES" sz="4000" u="sng" dirty="0"/>
              <a:t>FUTURAS ACTUALIZACIONES</a:t>
            </a:r>
          </a:p>
        </p:txBody>
      </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220788" y="777081"/>
            <a:ext cx="9840911" cy="5444329"/>
          </a:xfrm>
        </p:spPr>
        <p:txBody>
          <a:bodyPr anchor="t">
            <a:normAutofit/>
          </a:bodyPr>
          <a:lstStyle/>
          <a:p>
            <a:pPr marL="0" indent="0">
              <a:buNone/>
            </a:pPr>
            <a:r>
              <a:rPr lang="es-ES" dirty="0"/>
              <a:t>1.- Creación de un menú en pantalla en la que dar la opción de la calibración de las esquinas de la zona de la que se quiere escanear.</a:t>
            </a:r>
          </a:p>
          <a:p>
            <a:pPr marL="0" indent="0">
              <a:buNone/>
            </a:pPr>
            <a:r>
              <a:rPr lang="es-ES" dirty="0"/>
              <a:t>2.- Adquisición e incorporación de un sensor térmico de mayor precisión para conseguir una cámara térmica mas funcional.</a:t>
            </a:r>
          </a:p>
          <a:p>
            <a:pPr marL="0" indent="0">
              <a:buNone/>
            </a:pPr>
            <a:r>
              <a:rPr lang="es-ES" dirty="0"/>
              <a:t>3.- La posibilidad de guardar en el ordenador la comparativa </a:t>
            </a:r>
            <a:r>
              <a:rPr lang="es-ES" dirty="0" err="1"/>
              <a:t>obtenida.ç</a:t>
            </a:r>
            <a:endParaRPr lang="es-ES" dirty="0"/>
          </a:p>
          <a:p>
            <a:pPr marL="0" indent="0">
              <a:buNone/>
            </a:pPr>
            <a:r>
              <a:rPr lang="es-ES" dirty="0"/>
              <a:t>4.- El incluir un pulsador (físico o programable) con el que apagar el laser después de decidir el punto medio del objeto a medir.</a:t>
            </a:r>
          </a:p>
          <a:p>
            <a:pPr marL="0" indent="0">
              <a:buNone/>
            </a:pPr>
            <a:r>
              <a:rPr lang="es-ES" dirty="0"/>
              <a:t>5.- La creación de una aplicación móvil con la que realizar el proceso, y por tanto, el acoplamiento de un modulo bluetooth o wifi para el Arduino con el que trabajar.</a:t>
            </a:r>
          </a:p>
          <a:p>
            <a:endParaRPr lang="es-ES"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3885900329"/>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5280C154-53C0-433B-8619-0876239F90D4}"/>
              </a:ext>
            </a:extLst>
          </p:cNvPr>
          <p:cNvSpPr/>
          <p:nvPr/>
        </p:nvSpPr>
        <p:spPr>
          <a:xfrm>
            <a:off x="1735693" y="591783"/>
            <a:ext cx="2892522" cy="1338178"/>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s-ES" dirty="0"/>
              <a:t>RESUMEN</a:t>
            </a:r>
          </a:p>
        </p:txBody>
      </p:sp>
      <p:sp>
        <p:nvSpPr>
          <p:cNvPr id="52" name="Rectángulo: esquinas redondeadas 51">
            <a:extLst>
              <a:ext uri="{FF2B5EF4-FFF2-40B4-BE49-F238E27FC236}">
                <a16:creationId xmlns:a16="http://schemas.microsoft.com/office/drawing/2014/main" id="{7A62EAA7-4CD1-400F-9EBA-279C92C7773D}"/>
              </a:ext>
            </a:extLst>
          </p:cNvPr>
          <p:cNvSpPr/>
          <p:nvPr/>
        </p:nvSpPr>
        <p:spPr>
          <a:xfrm>
            <a:off x="6643965" y="591783"/>
            <a:ext cx="2892522" cy="1338178"/>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s-ES" dirty="0"/>
              <a:t>HARDWARE</a:t>
            </a:r>
          </a:p>
        </p:txBody>
      </p:sp>
      <p:sp>
        <p:nvSpPr>
          <p:cNvPr id="53" name="Rectángulo: esquinas redondeadas 52">
            <a:extLst>
              <a:ext uri="{FF2B5EF4-FFF2-40B4-BE49-F238E27FC236}">
                <a16:creationId xmlns:a16="http://schemas.microsoft.com/office/drawing/2014/main" id="{985B3FA1-76E1-4E33-AE10-FAEC9BC2B07A}"/>
              </a:ext>
            </a:extLst>
          </p:cNvPr>
          <p:cNvSpPr/>
          <p:nvPr/>
        </p:nvSpPr>
        <p:spPr>
          <a:xfrm>
            <a:off x="1735693" y="2736934"/>
            <a:ext cx="2892522" cy="1384130"/>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s-ES" dirty="0"/>
              <a:t>MONTAJE </a:t>
            </a:r>
          </a:p>
        </p:txBody>
      </p:sp>
      <p:sp>
        <p:nvSpPr>
          <p:cNvPr id="54" name="Rectángulo: esquinas redondeadas 53">
            <a:extLst>
              <a:ext uri="{FF2B5EF4-FFF2-40B4-BE49-F238E27FC236}">
                <a16:creationId xmlns:a16="http://schemas.microsoft.com/office/drawing/2014/main" id="{F6889B97-66B1-4D5E-9576-1A6BC8A88B3F}"/>
              </a:ext>
            </a:extLst>
          </p:cNvPr>
          <p:cNvSpPr/>
          <p:nvPr/>
        </p:nvSpPr>
        <p:spPr>
          <a:xfrm>
            <a:off x="6652833" y="2731463"/>
            <a:ext cx="2892522" cy="1384131"/>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s-ES" dirty="0"/>
              <a:t>SOFTWARE</a:t>
            </a:r>
          </a:p>
        </p:txBody>
      </p:sp>
      <p:sp>
        <p:nvSpPr>
          <p:cNvPr id="55" name="Rectángulo: esquinas redondeadas 54">
            <a:extLst>
              <a:ext uri="{FF2B5EF4-FFF2-40B4-BE49-F238E27FC236}">
                <a16:creationId xmlns:a16="http://schemas.microsoft.com/office/drawing/2014/main" id="{6059EA48-F05A-4751-B0F8-1B0CC9CD2828}"/>
              </a:ext>
            </a:extLst>
          </p:cNvPr>
          <p:cNvSpPr/>
          <p:nvPr/>
        </p:nvSpPr>
        <p:spPr>
          <a:xfrm>
            <a:off x="1732588" y="4745123"/>
            <a:ext cx="2892522" cy="1384130"/>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s-ES" dirty="0"/>
              <a:t>FUNCIONAMIENTO </a:t>
            </a:r>
          </a:p>
        </p:txBody>
      </p:sp>
      <p:sp>
        <p:nvSpPr>
          <p:cNvPr id="56" name="Rectángulo: esquinas redondeadas 55">
            <a:extLst>
              <a:ext uri="{FF2B5EF4-FFF2-40B4-BE49-F238E27FC236}">
                <a16:creationId xmlns:a16="http://schemas.microsoft.com/office/drawing/2014/main" id="{A8C3A02F-4B4E-4EDA-BCD9-D65CD0230F0A}"/>
              </a:ext>
            </a:extLst>
          </p:cNvPr>
          <p:cNvSpPr/>
          <p:nvPr/>
        </p:nvSpPr>
        <p:spPr>
          <a:xfrm>
            <a:off x="6652833" y="4730835"/>
            <a:ext cx="2892522" cy="1384130"/>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s-ES" dirty="0"/>
              <a:t>ASPECTOS A MEJORAR Y FUTURAS ACTUALIZACIONES </a:t>
            </a:r>
          </a:p>
        </p:txBody>
      </p:sp>
    </p:spTree>
    <p:extLst>
      <p:ext uri="{BB962C8B-B14F-4D97-AF65-F5344CB8AC3E}">
        <p14:creationId xmlns:p14="http://schemas.microsoft.com/office/powerpoint/2010/main" val="1345325802"/>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1157288" y="-50274"/>
            <a:ext cx="9906000" cy="1117073"/>
          </a:xfrm>
        </p:spPr>
        <p:txBody>
          <a:bodyPr>
            <a:normAutofit/>
          </a:bodyPr>
          <a:lstStyle/>
          <a:p>
            <a:pPr algn="ctr"/>
            <a:r>
              <a:rPr lang="es-ES" sz="4000" u="sng" dirty="0"/>
              <a:t>BIBLIOGRAFIA</a:t>
            </a:r>
          </a:p>
        </p:txBody>
      </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304132" y="1201703"/>
            <a:ext cx="9840911" cy="5240371"/>
          </a:xfrm>
        </p:spPr>
        <p:txBody>
          <a:bodyPr anchor="t">
            <a:normAutofit/>
          </a:bodyPr>
          <a:lstStyle/>
          <a:p>
            <a:r>
              <a:rPr lang="es-ES" dirty="0">
                <a:hlinkClick r:id="rId3"/>
              </a:rPr>
              <a:t>https://www.arduino.cc/</a:t>
            </a:r>
            <a:endParaRPr lang="es-ES" dirty="0"/>
          </a:p>
          <a:p>
            <a:r>
              <a:rPr lang="es-ES" dirty="0">
                <a:hlinkClick r:id="rId4"/>
              </a:rPr>
              <a:t>https://www.luisllamas.es/arduino-y-el-termometro-infrarrojo-a-distancia-mlx90614/</a:t>
            </a:r>
            <a:endParaRPr lang="es-ES" dirty="0">
              <a:hlinkClick r:id="rId5"/>
            </a:endParaRPr>
          </a:p>
          <a:p>
            <a:r>
              <a:rPr lang="es-ES" dirty="0">
                <a:hlinkClick r:id="rId5"/>
              </a:rPr>
              <a:t>https://www.luisllamas.es/controlar-un-servo-con-arduino/</a:t>
            </a:r>
            <a:endParaRPr lang="es-ES" dirty="0"/>
          </a:p>
          <a:p>
            <a:r>
              <a:rPr lang="es-ES" dirty="0"/>
              <a:t>Fotografías sacadas de internet.</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2018029376"/>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CC5816-6D4A-4E17-8B59-0D516D563B93}"/>
              </a:ext>
            </a:extLst>
          </p:cNvPr>
          <p:cNvSpPr>
            <a:spLocks noGrp="1"/>
          </p:cNvSpPr>
          <p:nvPr>
            <p:ph type="title"/>
          </p:nvPr>
        </p:nvSpPr>
        <p:spPr>
          <a:xfrm>
            <a:off x="1058863" y="116823"/>
            <a:ext cx="9906000" cy="1117073"/>
          </a:xfrm>
        </p:spPr>
        <p:txBody>
          <a:bodyPr>
            <a:normAutofit/>
          </a:bodyPr>
          <a:lstStyle/>
          <a:p>
            <a:pPr algn="ctr"/>
            <a:r>
              <a:rPr lang="es-ES" sz="4000" dirty="0"/>
              <a:t>1.-</a:t>
            </a:r>
            <a:r>
              <a:rPr lang="es-ES" sz="4000" u="sng" dirty="0"/>
              <a:t>RESUMEN</a:t>
            </a:r>
          </a:p>
        </p:txBody>
      </p:sp>
      <p:sp>
        <p:nvSpPr>
          <p:cNvPr id="3" name="Marcador de contenido 2">
            <a:extLst>
              <a:ext uri="{FF2B5EF4-FFF2-40B4-BE49-F238E27FC236}">
                <a16:creationId xmlns:a16="http://schemas.microsoft.com/office/drawing/2014/main" id="{16D32EE7-56D9-47D8-968C-0E9F64207FB8}"/>
              </a:ext>
            </a:extLst>
          </p:cNvPr>
          <p:cNvSpPr>
            <a:spLocks noGrp="1"/>
          </p:cNvSpPr>
          <p:nvPr>
            <p:ph idx="1"/>
          </p:nvPr>
        </p:nvSpPr>
        <p:spPr>
          <a:xfrm>
            <a:off x="1206500" y="1233895"/>
            <a:ext cx="9840911" cy="4987515"/>
          </a:xfrm>
        </p:spPr>
        <p:txBody>
          <a:bodyPr anchor="t">
            <a:normAutofit fontScale="85000" lnSpcReduction="10000"/>
          </a:bodyPr>
          <a:lstStyle/>
          <a:p>
            <a:r>
              <a:rPr lang="es-ES" dirty="0"/>
              <a:t>Sistema electrónico basado en microcontrolador, comunicado con un ordenador, capaz de mover de forma controlada dos servomotores. Los servomotores están integrados en una estructura en la que se acopla una cámara web, para fotografiar un objeto, y un sensor de temperatura infrarrojo a distancia. El sistema muestra una comparativa con la imagen del objeto y un diagrama de colores en función de la temperatura. </a:t>
            </a:r>
          </a:p>
          <a:p>
            <a:r>
              <a:rPr lang="es-ES" dirty="0"/>
              <a:t>1.- El sistema dispone de una aplicación de control por pantalla para iniciar el proceso.</a:t>
            </a:r>
          </a:p>
          <a:p>
            <a:r>
              <a:rPr lang="es-ES" dirty="0"/>
              <a:t>2.- Al iniciar la aplicación en el ordenador, el microcontrolador comienza a escanear.</a:t>
            </a:r>
          </a:p>
          <a:p>
            <a:r>
              <a:rPr lang="es-ES" dirty="0"/>
              <a:t>3.- En cada giro combinado de los servomotores, el sensor de temperatura toma una medición.</a:t>
            </a:r>
          </a:p>
          <a:p>
            <a:r>
              <a:rPr lang="es-ES" dirty="0"/>
              <a:t>4.- Los valores (</a:t>
            </a:r>
            <a:r>
              <a:rPr lang="es-ES" dirty="0" err="1"/>
              <a:t>x,y,temperatura</a:t>
            </a:r>
            <a:r>
              <a:rPr lang="es-ES" dirty="0"/>
              <a:t>) se envían al ordenador, que los interpreta y los dibuja en pantalla.</a:t>
            </a:r>
          </a:p>
          <a:p>
            <a:endParaRPr lang="es-ES" dirty="0"/>
          </a:p>
        </p:txBody>
      </p:sp>
    </p:spTree>
    <p:extLst>
      <p:ext uri="{BB962C8B-B14F-4D97-AF65-F5344CB8AC3E}">
        <p14:creationId xmlns:p14="http://schemas.microsoft.com/office/powerpoint/2010/main" val="184938736"/>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E26DB6-9B98-4F32-A928-EFCDC2DEE056}"/>
              </a:ext>
            </a:extLst>
          </p:cNvPr>
          <p:cNvSpPr>
            <a:spLocks noGrp="1"/>
          </p:cNvSpPr>
          <p:nvPr>
            <p:ph type="title"/>
          </p:nvPr>
        </p:nvSpPr>
        <p:spPr>
          <a:xfrm>
            <a:off x="1169988" y="388464"/>
            <a:ext cx="9906000" cy="1117073"/>
          </a:xfrm>
        </p:spPr>
        <p:txBody>
          <a:bodyPr>
            <a:normAutofit/>
          </a:bodyPr>
          <a:lstStyle/>
          <a:p>
            <a:pPr algn="ctr"/>
            <a:r>
              <a:rPr lang="es-ES" sz="4000" dirty="0"/>
              <a:t>2.-</a:t>
            </a:r>
            <a:r>
              <a:rPr lang="es-ES" sz="4000" u="sng" dirty="0"/>
              <a:t>HARDWARE</a:t>
            </a:r>
          </a:p>
        </p:txBody>
      </p:sp>
      <p:sp>
        <p:nvSpPr>
          <p:cNvPr id="3" name="Marcador de contenido 2">
            <a:extLst>
              <a:ext uri="{FF2B5EF4-FFF2-40B4-BE49-F238E27FC236}">
                <a16:creationId xmlns:a16="http://schemas.microsoft.com/office/drawing/2014/main" id="{6ABC8151-1477-4E44-9314-079F80113FFE}"/>
              </a:ext>
            </a:extLst>
          </p:cNvPr>
          <p:cNvSpPr>
            <a:spLocks noGrp="1"/>
          </p:cNvSpPr>
          <p:nvPr>
            <p:ph idx="1"/>
          </p:nvPr>
        </p:nvSpPr>
        <p:spPr>
          <a:xfrm>
            <a:off x="1181101" y="1435100"/>
            <a:ext cx="9840911" cy="4510087"/>
          </a:xfrm>
        </p:spPr>
        <p:txBody>
          <a:bodyPr anchor="t">
            <a:normAutofit/>
          </a:bodyPr>
          <a:lstStyle/>
          <a:p>
            <a:pPr marL="0" indent="0">
              <a:buNone/>
            </a:pPr>
            <a:r>
              <a:rPr lang="es-ES" dirty="0"/>
              <a:t>LISTADO DE COMPONENTES UTILIZADOS:</a:t>
            </a:r>
          </a:p>
          <a:p>
            <a:pPr marL="0" indent="0">
              <a:buNone/>
            </a:pPr>
            <a:r>
              <a:rPr lang="es-ES" sz="2000" dirty="0"/>
              <a:t>-MICROCONTROLADOR ARDUINO</a:t>
            </a:r>
          </a:p>
          <a:p>
            <a:pPr marL="0" indent="0">
              <a:buNone/>
            </a:pPr>
            <a:r>
              <a:rPr lang="es-ES" sz="2000" dirty="0"/>
              <a:t>-2 x SERVOMOTORES</a:t>
            </a:r>
          </a:p>
          <a:p>
            <a:pPr marL="0" indent="0">
              <a:buNone/>
            </a:pPr>
            <a:r>
              <a:rPr lang="es-ES" sz="2000" dirty="0"/>
              <a:t>-SENSOR DE TEMPERATURA INFRARROJO</a:t>
            </a:r>
          </a:p>
          <a:p>
            <a:pPr marL="0" indent="0">
              <a:buNone/>
            </a:pPr>
            <a:r>
              <a:rPr lang="es-ES" sz="2000" dirty="0"/>
              <a:t>-CAMARA WEB</a:t>
            </a:r>
          </a:p>
          <a:p>
            <a:pPr marL="0" indent="0">
              <a:buNone/>
            </a:pPr>
            <a:r>
              <a:rPr lang="es-ES" sz="2000" dirty="0"/>
              <a:t>-PLACA PROTOBOARD</a:t>
            </a:r>
          </a:p>
          <a:p>
            <a:pPr marL="0" indent="0">
              <a:buNone/>
            </a:pPr>
            <a:r>
              <a:rPr lang="es-ES" sz="2000" dirty="0"/>
              <a:t>-PUNTERO LASER</a:t>
            </a:r>
          </a:p>
          <a:p>
            <a:pPr marL="0" indent="0">
              <a:buNone/>
            </a:pPr>
            <a:r>
              <a:rPr lang="es-ES" sz="2000" dirty="0"/>
              <a:t>-ELEMENTOS DE CONEXIÓN DE SISTEMAS ELECTRONICOS</a:t>
            </a:r>
          </a:p>
          <a:p>
            <a:pPr marL="0" indent="0">
              <a:buNone/>
            </a:pPr>
            <a:endParaRPr lang="es-ES" sz="2000" dirty="0"/>
          </a:p>
        </p:txBody>
      </p:sp>
    </p:spTree>
    <p:extLst>
      <p:ext uri="{BB962C8B-B14F-4D97-AF65-F5344CB8AC3E}">
        <p14:creationId xmlns:p14="http://schemas.microsoft.com/office/powerpoint/2010/main" val="1761475423"/>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1212850" y="398990"/>
            <a:ext cx="9906000" cy="1117073"/>
          </a:xfrm>
        </p:spPr>
        <p:txBody>
          <a:bodyPr>
            <a:normAutofit/>
          </a:bodyPr>
          <a:lstStyle/>
          <a:p>
            <a:pPr algn="ctr"/>
            <a:r>
              <a:rPr lang="es-ES" sz="4000" dirty="0"/>
              <a:t>2.1.-</a:t>
            </a:r>
            <a:r>
              <a:rPr lang="es-ES" sz="4000" u="sng" dirty="0"/>
              <a:t>MICROCONTROLADOR ARDUINO uno</a:t>
            </a:r>
          </a:p>
        </p:txBody>
      </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233489" y="1611312"/>
            <a:ext cx="4879500" cy="3940175"/>
          </a:xfrm>
        </p:spPr>
        <p:txBody>
          <a:bodyPr anchor="t">
            <a:normAutofit/>
          </a:bodyPr>
          <a:lstStyle/>
          <a:p>
            <a:pPr marL="0" indent="0">
              <a:buNone/>
            </a:pPr>
            <a:r>
              <a:rPr lang="es-ES" dirty="0"/>
              <a:t>Arduino es una plataforma electrónica de código abierto basada en hardware y software fáciles de usar, que incorpora todos los elementos necesarios para conectar periféricos y trabajar con ellos.</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1026" name="Picture 2" descr="Resultado de imagen de arduino uno">
            <a:extLst>
              <a:ext uri="{FF2B5EF4-FFF2-40B4-BE49-F238E27FC236}">
                <a16:creationId xmlns:a16="http://schemas.microsoft.com/office/drawing/2014/main" id="{E8C20301-E7DC-45F4-AA5F-B99ED6B51F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1438" y="1492519"/>
            <a:ext cx="5220174" cy="3930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423924"/>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939800" y="212911"/>
            <a:ext cx="9906000" cy="1117073"/>
          </a:xfrm>
        </p:spPr>
        <p:txBody>
          <a:bodyPr>
            <a:normAutofit/>
          </a:bodyPr>
          <a:lstStyle/>
          <a:p>
            <a:pPr algn="ctr"/>
            <a:r>
              <a:rPr lang="es-ES" sz="4000" dirty="0"/>
              <a:t>2.2.-</a:t>
            </a:r>
            <a:r>
              <a:rPr lang="es-ES" sz="4000" u="sng" dirty="0"/>
              <a:t>SERVOMOTOR</a:t>
            </a:r>
          </a:p>
        </p:txBody>
      </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4448177" y="1329984"/>
            <a:ext cx="6640511" cy="5039067"/>
          </a:xfrm>
        </p:spPr>
        <p:txBody>
          <a:bodyPr anchor="t">
            <a:normAutofit/>
          </a:bodyPr>
          <a:lstStyle/>
          <a:p>
            <a:pPr marL="0" indent="0">
              <a:buNone/>
            </a:pPr>
            <a:r>
              <a:rPr lang="es-ES" dirty="0"/>
              <a:t>Un servo es un tipo de accionador ampliamente empleado en electrónica. A diferencia de otros tipos de motores en los que controlamos la velocidad de giro, </a:t>
            </a:r>
            <a:r>
              <a:rPr lang="es-ES" b="1" dirty="0"/>
              <a:t>en un servo indicamos directamente el ángulo deseado</a:t>
            </a:r>
            <a:r>
              <a:rPr lang="es-ES" dirty="0"/>
              <a:t> y el servo se encarga de posicionares en este ángulo.</a:t>
            </a:r>
          </a:p>
          <a:p>
            <a:pPr marL="0" indent="0">
              <a:buNone/>
            </a:pPr>
            <a:r>
              <a:rPr lang="es-ES" dirty="0"/>
              <a:t>El rango de movimiento del que dispone va de 0 a 180º.</a:t>
            </a:r>
          </a:p>
          <a:p>
            <a:pPr marL="0" indent="0">
              <a:buNone/>
            </a:pPr>
            <a:r>
              <a:rPr lang="es-ES" dirty="0"/>
              <a:t>El voltaje de funcionamiento oscila entre 4,8V a 7,2V, siendo el valor mas adecuado 6V.</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2050" name="Picture 2" descr="SERVOMOTOR MINIATURA - HD-1160A">
            <a:extLst>
              <a:ext uri="{FF2B5EF4-FFF2-40B4-BE49-F238E27FC236}">
                <a16:creationId xmlns:a16="http://schemas.microsoft.com/office/drawing/2014/main" id="{2A31582E-83CC-4E3A-A31A-711F8A521E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9314" y="1301407"/>
            <a:ext cx="3333750" cy="3562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3130289"/>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1072357" y="46133"/>
            <a:ext cx="9906000" cy="1117073"/>
          </a:xfrm>
        </p:spPr>
        <p:txBody>
          <a:bodyPr>
            <a:normAutofit/>
          </a:bodyPr>
          <a:lstStyle/>
          <a:p>
            <a:pPr algn="ctr"/>
            <a:r>
              <a:rPr lang="es-ES" sz="4000" dirty="0"/>
              <a:t>2.3.-</a:t>
            </a:r>
            <a:r>
              <a:rPr lang="es-ES" sz="4000" u="sng" dirty="0"/>
              <a:t>SENSOR DE TEMPERATURA mlx90614</a:t>
            </a:r>
          </a:p>
        </p:txBody>
      </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190626" y="1107659"/>
            <a:ext cx="9840911" cy="2765841"/>
          </a:xfrm>
        </p:spPr>
        <p:txBody>
          <a:bodyPr anchor="t">
            <a:normAutofit/>
          </a:bodyPr>
          <a:lstStyle/>
          <a:p>
            <a:pPr marL="0" indent="0">
              <a:buNone/>
            </a:pPr>
            <a:r>
              <a:rPr lang="es-ES" dirty="0"/>
              <a:t>El MLX90614 es un sensor de temperatura a distancia, capaz de captar la radiación infrarroja emitida por los cuerpos.</a:t>
            </a:r>
          </a:p>
          <a:p>
            <a:pPr marL="0" indent="0">
              <a:buNone/>
            </a:pPr>
            <a:r>
              <a:rPr lang="es-ES" dirty="0"/>
              <a:t>Esta integrado en el  módulos GY-906, que incorpora la electrónica necesaria para conectarla de forma sencilla a un Arduino.</a:t>
            </a:r>
          </a:p>
          <a:p>
            <a:pPr marL="0" indent="0">
              <a:buNone/>
            </a:pPr>
            <a:r>
              <a:rPr lang="es-ES" dirty="0"/>
              <a:t>Tiene un ángulo de visión de 80º, un único sensor infrarrojo y filtro interno.</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3074" name="Picture 2" descr="arduino-sensor-temperatura-infrarrojo-mlx90614-componente">
            <a:extLst>
              <a:ext uri="{FF2B5EF4-FFF2-40B4-BE49-F238E27FC236}">
                <a16:creationId xmlns:a16="http://schemas.microsoft.com/office/drawing/2014/main" id="{6A171BD9-D9CA-4701-8C32-F7B0831B48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3744" y="3745706"/>
            <a:ext cx="5626491"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6044002"/>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1225550" y="245855"/>
            <a:ext cx="9991724" cy="1117073"/>
          </a:xfrm>
        </p:spPr>
        <p:txBody>
          <a:bodyPr>
            <a:normAutofit fontScale="90000"/>
          </a:bodyPr>
          <a:lstStyle/>
          <a:p>
            <a:pPr algn="ctr"/>
            <a:r>
              <a:rPr lang="es-ES" sz="4000" dirty="0"/>
              <a:t>2.4,2.5.- </a:t>
            </a:r>
            <a:r>
              <a:rPr lang="es-ES" sz="4000" u="sng" dirty="0"/>
              <a:t>CAMARA WEB</a:t>
            </a:r>
            <a:r>
              <a:rPr lang="es-ES" sz="4000" dirty="0"/>
              <a:t> Y </a:t>
            </a:r>
            <a:r>
              <a:rPr lang="es-ES" sz="4000" u="sng" dirty="0"/>
              <a:t>PLACA PROTOBOARD </a:t>
            </a:r>
          </a:p>
        </p:txBody>
      </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206501" y="1517234"/>
            <a:ext cx="4213884" cy="2032415"/>
          </a:xfrm>
        </p:spPr>
        <p:txBody>
          <a:bodyPr anchor="t">
            <a:normAutofit/>
          </a:bodyPr>
          <a:lstStyle/>
          <a:p>
            <a:r>
              <a:rPr lang="es-ES" dirty="0"/>
              <a:t>La cámara web usada es la </a:t>
            </a:r>
            <a:r>
              <a:rPr lang="es-ES" dirty="0" err="1"/>
              <a:t>inves</a:t>
            </a:r>
            <a:r>
              <a:rPr lang="es-ES" dirty="0"/>
              <a:t> x6 </a:t>
            </a:r>
            <a:r>
              <a:rPr lang="es-ES" dirty="0" err="1"/>
              <a:t>Procam</a:t>
            </a:r>
            <a:r>
              <a:rPr lang="es-ES" dirty="0"/>
              <a:t>, conectada con el ordenador por puerto </a:t>
            </a:r>
            <a:r>
              <a:rPr lang="es-ES" dirty="0" err="1"/>
              <a:t>usb</a:t>
            </a:r>
            <a:endParaRPr lang="es-ES"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4098" name="Picture 2" descr="Resultado de imagen de CÃ¡mara  Inves X6 Procam">
            <a:extLst>
              <a:ext uri="{FF2B5EF4-FFF2-40B4-BE49-F238E27FC236}">
                <a16:creationId xmlns:a16="http://schemas.microsoft.com/office/drawing/2014/main" id="{B3C83CF0-FAC7-4C9B-8786-96EA8828AC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281" t="22492" r="7488" b="39554"/>
          <a:stretch/>
        </p:blipFill>
        <p:spPr bwMode="auto">
          <a:xfrm>
            <a:off x="7162505" y="1179443"/>
            <a:ext cx="4097631" cy="2375039"/>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Resultado de imagen de placa protoboard">
            <a:extLst>
              <a:ext uri="{FF2B5EF4-FFF2-40B4-BE49-F238E27FC236}">
                <a16:creationId xmlns:a16="http://schemas.microsoft.com/office/drawing/2014/main" id="{5356956C-EF57-447B-B35C-7C0402875C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386" y="3774258"/>
            <a:ext cx="4923765" cy="2600740"/>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3BBF20A2-70F8-400F-8B5A-CEE94B30ECEE}"/>
              </a:ext>
            </a:extLst>
          </p:cNvPr>
          <p:cNvSpPr txBox="1"/>
          <p:nvPr/>
        </p:nvSpPr>
        <p:spPr>
          <a:xfrm>
            <a:off x="6469062" y="3687534"/>
            <a:ext cx="4756393" cy="3046988"/>
          </a:xfrm>
          <a:prstGeom prst="rect">
            <a:avLst/>
          </a:prstGeom>
          <a:noFill/>
        </p:spPr>
        <p:txBody>
          <a:bodyPr wrap="square" rtlCol="0">
            <a:spAutoFit/>
          </a:bodyPr>
          <a:lstStyle/>
          <a:p>
            <a:r>
              <a:rPr lang="es-ES" sz="2400" dirty="0"/>
              <a:t>La conexión de los periféricos con Arduino se ha realizado a través de una placa </a:t>
            </a:r>
            <a:r>
              <a:rPr lang="es-ES" sz="2400" dirty="0" err="1"/>
              <a:t>protoboard</a:t>
            </a:r>
            <a:r>
              <a:rPr lang="es-ES" sz="2400" dirty="0"/>
              <a:t>, normalmente empleada para este tipo de situaciones en las </a:t>
            </a:r>
            <a:r>
              <a:rPr lang="es-ES" sz="2400" dirty="0" err="1"/>
              <a:t>quese</a:t>
            </a:r>
            <a:r>
              <a:rPr lang="es-ES" sz="2400" dirty="0"/>
              <a:t> quiere crear un circuito electrónico de manera que pueda ser modificado según se necesite</a:t>
            </a:r>
            <a:r>
              <a:rPr lang="es-ES" dirty="0"/>
              <a:t>.</a:t>
            </a:r>
          </a:p>
        </p:txBody>
      </p:sp>
    </p:spTree>
    <p:extLst>
      <p:ext uri="{BB962C8B-B14F-4D97-AF65-F5344CB8AC3E}">
        <p14:creationId xmlns:p14="http://schemas.microsoft.com/office/powerpoint/2010/main" val="1225706962"/>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1DAFB705-E4E2-47B5-A2C4-D887B3C094DB}"/>
              </a:ext>
            </a:extLst>
          </p:cNvPr>
          <p:cNvSpPr>
            <a:spLocks noGrp="1"/>
          </p:cNvSpPr>
          <p:nvPr>
            <p:ph type="title"/>
          </p:nvPr>
        </p:nvSpPr>
        <p:spPr>
          <a:xfrm>
            <a:off x="817563" y="383472"/>
            <a:ext cx="10672762" cy="1117073"/>
          </a:xfrm>
        </p:spPr>
        <p:txBody>
          <a:bodyPr>
            <a:normAutofit fontScale="90000"/>
          </a:bodyPr>
          <a:lstStyle/>
          <a:p>
            <a:pPr algn="ctr"/>
            <a:r>
              <a:rPr lang="es-ES" sz="4000" dirty="0"/>
              <a:t>2.6,2.7.- </a:t>
            </a:r>
            <a:r>
              <a:rPr lang="es-ES" sz="4000" u="sng" dirty="0"/>
              <a:t>PUNTERO LASER</a:t>
            </a:r>
            <a:r>
              <a:rPr lang="es-ES" sz="4000" dirty="0"/>
              <a:t> Y </a:t>
            </a:r>
            <a:r>
              <a:rPr lang="es-ES" sz="4000" u="sng" dirty="0"/>
              <a:t>ELEMENTOS DE CONEXION </a:t>
            </a:r>
          </a:p>
        </p:txBody>
      </p:sp>
      <p:sp>
        <p:nvSpPr>
          <p:cNvPr id="3" name="Marcador de contenido 2">
            <a:extLst>
              <a:ext uri="{FF2B5EF4-FFF2-40B4-BE49-F238E27FC236}">
                <a16:creationId xmlns:a16="http://schemas.microsoft.com/office/drawing/2014/main" id="{5CC7B42C-2DA0-4607-895D-C6727A22C3E7}"/>
              </a:ext>
            </a:extLst>
          </p:cNvPr>
          <p:cNvSpPr>
            <a:spLocks noGrp="1"/>
          </p:cNvSpPr>
          <p:nvPr>
            <p:ph idx="1"/>
          </p:nvPr>
        </p:nvSpPr>
        <p:spPr>
          <a:xfrm>
            <a:off x="1111249" y="1156001"/>
            <a:ext cx="10372725" cy="5268310"/>
          </a:xfrm>
        </p:spPr>
        <p:txBody>
          <a:bodyPr anchor="t">
            <a:normAutofit lnSpcReduction="10000"/>
          </a:bodyPr>
          <a:lstStyle/>
          <a:p>
            <a:r>
              <a:rPr lang="es-ES" dirty="0"/>
              <a:t>Se ha utilizado un puntero laser para la calibración de la imagen y las coordenadas para el escaneo delo objeto deseado, además de que se utiliza en el desarrollo para indicar el punto del que se va a hacer el escaneo.</a:t>
            </a:r>
          </a:p>
          <a:p>
            <a:endParaRPr lang="es-ES" dirty="0"/>
          </a:p>
          <a:p>
            <a:endParaRPr lang="es-ES" dirty="0"/>
          </a:p>
          <a:p>
            <a:pPr marL="0" indent="0">
              <a:buNone/>
            </a:pPr>
            <a:endParaRPr lang="es-ES" dirty="0"/>
          </a:p>
          <a:p>
            <a:pPr marL="0" indent="0">
              <a:buNone/>
            </a:pPr>
            <a:endParaRPr lang="es-ES" dirty="0"/>
          </a:p>
          <a:p>
            <a:pPr marL="0" indent="0">
              <a:buNone/>
            </a:pPr>
            <a:r>
              <a:rPr lang="es-ES" dirty="0"/>
              <a:t>                                                   Los elementos de conexión han sido cables </a:t>
            </a:r>
          </a:p>
          <a:p>
            <a:pPr marL="0" indent="0">
              <a:buNone/>
            </a:pPr>
            <a:r>
              <a:rPr lang="es-ES" dirty="0"/>
              <a:t>                                                   comunes, utilizados para conectar la placa </a:t>
            </a:r>
          </a:p>
          <a:p>
            <a:pPr marL="0" indent="0">
              <a:buNone/>
            </a:pPr>
            <a:r>
              <a:rPr lang="es-ES" dirty="0"/>
              <a:t>                                                    Arduino con la placa </a:t>
            </a:r>
            <a:r>
              <a:rPr lang="es-ES" dirty="0" err="1"/>
              <a:t>protoboard</a:t>
            </a:r>
            <a:r>
              <a:rPr lang="es-ES" dirty="0"/>
              <a:t> y </a:t>
            </a:r>
            <a:r>
              <a:rPr lang="es-ES" dirty="0" err="1"/>
              <a:t>perifericos</a:t>
            </a:r>
            <a:endParaRPr lang="es-ES"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5122" name="Picture 2" descr="Resultado de imagen de puntero laser">
            <a:extLst>
              <a:ext uri="{FF2B5EF4-FFF2-40B4-BE49-F238E27FC236}">
                <a16:creationId xmlns:a16="http://schemas.microsoft.com/office/drawing/2014/main" id="{7DF67E07-E3BB-4FDB-8358-67FC50D984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92501" y="2658021"/>
            <a:ext cx="3493321" cy="1500351"/>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Resultado de imagen de cables protoboard">
            <a:extLst>
              <a:ext uri="{FF2B5EF4-FFF2-40B4-BE49-F238E27FC236}">
                <a16:creationId xmlns:a16="http://schemas.microsoft.com/office/drawing/2014/main" id="{2060697C-59BA-4FEE-B111-A2426DB13C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4284" y="3089963"/>
            <a:ext cx="4388771" cy="3421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569220"/>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Circuito</Template>
  <TotalTime>164</TotalTime>
  <Words>965</Words>
  <Application>Microsoft Office PowerPoint</Application>
  <PresentationFormat>Panorámica</PresentationFormat>
  <Paragraphs>117</Paragraphs>
  <Slides>20</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20</vt:i4>
      </vt:variant>
    </vt:vector>
  </HeadingPairs>
  <TitlesOfParts>
    <vt:vector size="24" baseType="lpstr">
      <vt:lpstr>Arial</vt:lpstr>
      <vt:lpstr>Calibri</vt:lpstr>
      <vt:lpstr>Tw Cen MT</vt:lpstr>
      <vt:lpstr>Circuito</vt:lpstr>
      <vt:lpstr>Camara térmica Arduino+processing</vt:lpstr>
      <vt:lpstr>Presentación de PowerPoint</vt:lpstr>
      <vt:lpstr>1.-RESUMEN</vt:lpstr>
      <vt:lpstr>2.-HARDWARE</vt:lpstr>
      <vt:lpstr>2.1.-MICROCONTROLADOR ARDUINO uno</vt:lpstr>
      <vt:lpstr>2.2.-SERVOMOTOR</vt:lpstr>
      <vt:lpstr>2.3.-SENSOR DE TEMPERATURA mlx90614</vt:lpstr>
      <vt:lpstr>2.4,2.5.- CAMARA WEB Y PLACA PROTOBOARD </vt:lpstr>
      <vt:lpstr>2.6,2.7.- PUNTERO LASER Y ELEMENTOS DE CONEXION </vt:lpstr>
      <vt:lpstr>3.- Esquema de montaje</vt:lpstr>
      <vt:lpstr>Presentación de PowerPoint</vt:lpstr>
      <vt:lpstr>Presentación de PowerPoint</vt:lpstr>
      <vt:lpstr>4.- diseño de software</vt:lpstr>
      <vt:lpstr>Presentación de PowerPoint</vt:lpstr>
      <vt:lpstr>Presentación de PowerPoint</vt:lpstr>
      <vt:lpstr>5.- funcionamiento del sistema</vt:lpstr>
      <vt:lpstr>Presentación de PowerPoint</vt:lpstr>
      <vt:lpstr>6.1.-ASPECTOS A MEJORAR  </vt:lpstr>
      <vt:lpstr>6.2.-FUTURAS ACTUALIZACIONES</vt:lpstr>
      <vt:lpstr>BIBLIOGRAFIA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Camara térmica Arduino+processing</dc:title>
  <dc:creator>Laura lopez arjonilla</dc:creator>
  <cp:lastModifiedBy>Laura lopez arjonilla</cp:lastModifiedBy>
  <cp:revision>21</cp:revision>
  <dcterms:created xsi:type="dcterms:W3CDTF">2019-05-17T11:21:35Z</dcterms:created>
  <dcterms:modified xsi:type="dcterms:W3CDTF">2019-05-17T19:51:14Z</dcterms:modified>
</cp:coreProperties>
</file>